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1pPr>
    <a:lvl2pPr marL="0" marR="0" indent="457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2pPr>
    <a:lvl3pPr marL="0" marR="0" indent="914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3pPr>
    <a:lvl4pPr marL="0" marR="0" indent="1371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4pPr>
    <a:lvl5pPr marL="0" marR="0" indent="18288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5pPr>
    <a:lvl6pPr marL="0" marR="0" indent="22860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6pPr>
    <a:lvl7pPr marL="0" marR="0" indent="2743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7pPr>
    <a:lvl8pPr marL="0" marR="0" indent="3200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8pPr>
    <a:lvl9pPr marL="0" marR="0" indent="3657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381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1">
              <a:satOff val="-1029"/>
              <a:lumOff val="-15629"/>
            </a:schemeClr>
          </a:solidFill>
        </a:fill>
      </a:tcStyle>
    </a:firstRow>
  </a:tblStyle>
  <a:tblStyle styleId="{EEE7283C-3CF3-47DC-8721-378D4A62B228}"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2">
              <a:hueOff val="-168224"/>
              <a:satOff val="18883"/>
              <a:lumOff val="-31844"/>
            </a:schemeClr>
          </a:solidFill>
        </a:fill>
      </a:tcStyle>
    </a:firstCol>
    <a:lastRow>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2">
                  <a:hueOff val="-168224"/>
                  <a:satOff val="18883"/>
                  <a:lumOff val="-31844"/>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DBBE"/>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b="def" i="def"/>
      <a:tcStyle>
        <a:tcBdr/>
        <a:fill>
          <a:solidFill>
            <a:srgbClr val="FFFB00"/>
          </a:solidFill>
        </a:fill>
      </a:tcStyle>
    </a:band2H>
    <a:firstCol>
      <a:tcTxStyle b="on" i="off">
        <a:font>
          <a:latin typeface="Avenir Next Demi Bold"/>
          <a:ea typeface="Avenir Next Demi Bold"/>
          <a:cs typeface="Avenir Next Demi 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Avenir Next Demi Bold"/>
          <a:ea typeface="Avenir Next Demi Bold"/>
          <a:cs typeface="Avenir Next Demi 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38100" cap="flat">
              <a:solidFill>
                <a:schemeClr val="accent4">
                  <a:hueOff val="-410732"/>
                </a:schemeClr>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Avenir Next Demi Bold"/>
          <a:ea typeface="Avenir Next Demi Bold"/>
          <a:cs typeface="Avenir Next Demi 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DF9DFE"/>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6">
                  <a:hueOff val="114748"/>
                  <a:satOff val="1446"/>
                  <a:lumOff val="-8963"/>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Pour répondre à cette demande, j’ai créé…. </a:t>
            </a:r>
            <a:br/>
            <a:br/>
            <a:r>
              <a:t>Explication de l’utilité de chaque vues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Pour répondre à cette demande, j’ai créé…. </a:t>
            </a:r>
            <a:br/>
            <a:br/>
            <a:r>
              <a:t>Explication de l’utilité de chaque vues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eur et date"/>
          <p:cNvSpPr txBox="1"/>
          <p:nvPr>
            <p:ph type="body" sz="quarter" idx="21" hasCustomPrompt="1"/>
          </p:nvPr>
        </p:nvSpPr>
        <p:spPr>
          <a:xfrm>
            <a:off x="1206500" y="12268782"/>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Auteur et date</a:t>
            </a:r>
          </a:p>
        </p:txBody>
      </p:sp>
      <p:sp>
        <p:nvSpPr>
          <p:cNvPr id="12" name="Texte niveau 1…"/>
          <p:cNvSpPr txBox="1"/>
          <p:nvPr>
            <p:ph type="body" sz="quarter" idx="1" hasCustomPrompt="1"/>
          </p:nvPr>
        </p:nvSpPr>
        <p:spPr>
          <a:xfrm>
            <a:off x="1206500" y="7357839"/>
            <a:ext cx="21971000" cy="2006601"/>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la présentation</a:t>
            </a:r>
          </a:p>
          <a:p>
            <a:pPr lvl="1"/>
            <a:r>
              <a:t/>
            </a:r>
          </a:p>
          <a:p>
            <a:pPr lvl="2"/>
            <a:r>
              <a:t/>
            </a:r>
          </a:p>
          <a:p>
            <a:pPr lvl="3"/>
            <a:r>
              <a:t/>
            </a:r>
          </a:p>
          <a:p>
            <a:pPr lvl="4"/>
            <a:r>
              <a:t/>
            </a:r>
          </a:p>
        </p:txBody>
      </p:sp>
      <p:sp>
        <p:nvSpPr>
          <p:cNvPr id="13" name="Titre de la présentation"/>
          <p:cNvSpPr txBox="1"/>
          <p:nvPr>
            <p:ph type="title" hasCustomPrompt="1"/>
          </p:nvPr>
        </p:nvSpPr>
        <p:spPr>
          <a:xfrm>
            <a:off x="1206500" y="2621719"/>
            <a:ext cx="21971000" cy="4648201"/>
          </a:xfrm>
          <a:prstGeom prst="rect">
            <a:avLst/>
          </a:prstGeom>
        </p:spPr>
        <p:txBody>
          <a:bodyPr anchor="b"/>
          <a:lstStyle>
            <a:lvl1pPr defTabSz="355600">
              <a:defRPr spc="-119" sz="12000"/>
            </a:lvl1pPr>
          </a:lstStyle>
          <a:p>
            <a:pPr/>
            <a:r>
              <a:t>Titre de la présentation</a:t>
            </a:r>
          </a:p>
        </p:txBody>
      </p:sp>
      <p:sp>
        <p:nvSpPr>
          <p:cNvPr id="1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99" name="Titre de diapositive"/>
          <p:cNvSpPr txBox="1"/>
          <p:nvPr>
            <p:ph type="title" hasCustomPrompt="1"/>
          </p:nvPr>
        </p:nvSpPr>
        <p:spPr>
          <a:prstGeom prst="rect">
            <a:avLst/>
          </a:prstGeom>
        </p:spPr>
        <p:txBody>
          <a:bodyPr/>
          <a:lstStyle/>
          <a:p>
            <a:pPr/>
            <a:r>
              <a:t>Titre de diapositive</a:t>
            </a:r>
          </a:p>
        </p:txBody>
      </p:sp>
      <p:sp>
        <p:nvSpPr>
          <p:cNvPr id="100"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10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108" name="Sous-titre de l’ordre du jour"/>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l’ordre du jour</a:t>
            </a:r>
          </a:p>
        </p:txBody>
      </p:sp>
      <p:sp>
        <p:nvSpPr>
          <p:cNvPr id="109" name="Texte niveau 1…"/>
          <p:cNvSpPr txBox="1"/>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vl1pPr>
            <a:lvl2pPr marL="0" indent="457200" defTabSz="825500">
              <a:spcBef>
                <a:spcPts val="6000"/>
              </a:spcBef>
              <a:buSzTx/>
              <a:buNone/>
              <a:defRPr sz="5000"/>
            </a:lvl2pPr>
            <a:lvl3pPr marL="0" indent="914400" defTabSz="825500">
              <a:spcBef>
                <a:spcPts val="6000"/>
              </a:spcBef>
              <a:buSzTx/>
              <a:buNone/>
              <a:defRPr sz="5000"/>
            </a:lvl3pPr>
            <a:lvl4pPr marL="0" indent="1371600" defTabSz="825500">
              <a:spcBef>
                <a:spcPts val="6000"/>
              </a:spcBef>
              <a:buSzTx/>
              <a:buNone/>
              <a:defRPr sz="5000"/>
            </a:lvl4pPr>
            <a:lvl5pPr marL="0" indent="1828800" defTabSz="825500">
              <a:spcBef>
                <a:spcPts val="6000"/>
              </a:spcBef>
              <a:buSzTx/>
              <a:buNone/>
              <a:defRPr sz="5000"/>
            </a:lvl5pPr>
          </a:lstStyle>
          <a:p>
            <a:pPr/>
            <a:r>
              <a:t>Rubriques de l’ordre du jour</a:t>
            </a:r>
          </a:p>
          <a:p>
            <a:pPr lvl="1"/>
            <a:r>
              <a:t/>
            </a:r>
          </a:p>
          <a:p>
            <a:pPr lvl="2"/>
            <a:r>
              <a:t/>
            </a:r>
          </a:p>
          <a:p>
            <a:pPr lvl="3"/>
            <a:r>
              <a:t/>
            </a:r>
          </a:p>
          <a:p>
            <a:pPr lvl="4"/>
            <a:r>
              <a:t/>
            </a:r>
          </a:p>
        </p:txBody>
      </p:sp>
      <p:sp>
        <p:nvSpPr>
          <p:cNvPr id="110" name="Titre de l’ordre du jour"/>
          <p:cNvSpPr txBox="1"/>
          <p:nvPr>
            <p:ph type="title" hasCustomPrompt="1"/>
          </p:nvPr>
        </p:nvSpPr>
        <p:spPr>
          <a:prstGeom prst="rect">
            <a:avLst/>
          </a:prstGeom>
        </p:spPr>
        <p:txBody>
          <a:bodyPr/>
          <a:lstStyle/>
          <a:p>
            <a:pPr/>
            <a:r>
              <a:t>Titre de l’ordre du jour</a:t>
            </a:r>
          </a:p>
        </p:txBody>
      </p:sp>
      <p:sp>
        <p:nvSpPr>
          <p:cNvPr id="11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Texte niveau 1…"/>
          <p:cNvSpPr txBox="1"/>
          <p:nvPr>
            <p:ph type="body" sz="half" idx="1" hasCustomPrompt="1"/>
          </p:nvPr>
        </p:nvSpPr>
        <p:spPr>
          <a:xfrm>
            <a:off x="1206500" y="4191644"/>
            <a:ext cx="21971000" cy="4089401"/>
          </a:xfrm>
          <a:prstGeom prst="rect">
            <a:avLst/>
          </a:prstGeom>
        </p:spPr>
        <p:txBody>
          <a:bodyPr anchor="ctr"/>
          <a:lstStyle>
            <a:lvl1pPr marL="0" indent="0" algn="ctr">
              <a:lnSpc>
                <a:spcPct val="90000"/>
              </a:lnSpc>
              <a:spcBef>
                <a:spcPts val="0"/>
              </a:spcBef>
              <a:buSzTx/>
              <a:buNone/>
              <a:defRPr spc="-119" sz="12000">
                <a:latin typeface="+mn-lt"/>
                <a:ea typeface="+mn-ea"/>
                <a:cs typeface="+mn-cs"/>
                <a:sym typeface="Produkt Extralight"/>
              </a:defRPr>
            </a:lvl1pPr>
            <a:lvl2pPr marL="0" indent="457200" algn="ctr">
              <a:lnSpc>
                <a:spcPct val="90000"/>
              </a:lnSpc>
              <a:spcBef>
                <a:spcPts val="0"/>
              </a:spcBef>
              <a:buSzTx/>
              <a:buNone/>
              <a:defRPr spc="-119" sz="12000">
                <a:latin typeface="+mn-lt"/>
                <a:ea typeface="+mn-ea"/>
                <a:cs typeface="+mn-cs"/>
                <a:sym typeface="Produkt Extralight"/>
              </a:defRPr>
            </a:lvl2pPr>
            <a:lvl3pPr marL="0" indent="914400" algn="ctr">
              <a:lnSpc>
                <a:spcPct val="90000"/>
              </a:lnSpc>
              <a:spcBef>
                <a:spcPts val="0"/>
              </a:spcBef>
              <a:buSzTx/>
              <a:buNone/>
              <a:defRPr spc="-119" sz="12000">
                <a:latin typeface="+mn-lt"/>
                <a:ea typeface="+mn-ea"/>
                <a:cs typeface="+mn-cs"/>
                <a:sym typeface="Produkt Extralight"/>
              </a:defRPr>
            </a:lvl3pPr>
            <a:lvl4pPr marL="0" indent="1371600" algn="ctr">
              <a:lnSpc>
                <a:spcPct val="90000"/>
              </a:lnSpc>
              <a:spcBef>
                <a:spcPts val="0"/>
              </a:spcBef>
              <a:buSzTx/>
              <a:buNone/>
              <a:defRPr spc="-119" sz="12000">
                <a:latin typeface="+mn-lt"/>
                <a:ea typeface="+mn-ea"/>
                <a:cs typeface="+mn-cs"/>
                <a:sym typeface="Produkt Extralight"/>
              </a:defRPr>
            </a:lvl4pPr>
            <a:lvl5pPr marL="0" indent="1828800" algn="ctr">
              <a:lnSpc>
                <a:spcPct val="90000"/>
              </a:lnSpc>
              <a:spcBef>
                <a:spcPts val="0"/>
              </a:spcBef>
              <a:buSzTx/>
              <a:buNone/>
              <a:defRPr spc="-119" sz="12000">
                <a:latin typeface="+mn-lt"/>
                <a:ea typeface="+mn-ea"/>
                <a:cs typeface="+mn-cs"/>
                <a:sym typeface="Produkt Extralight"/>
              </a:defRPr>
            </a:lvl5pPr>
          </a:lstStyle>
          <a:p>
            <a:pPr/>
            <a:r>
              <a:t>Déclaration</a:t>
            </a:r>
          </a:p>
          <a:p>
            <a:pPr lvl="1"/>
            <a:r>
              <a:t/>
            </a:r>
          </a:p>
          <a:p>
            <a:pPr lvl="2"/>
            <a:r>
              <a:t/>
            </a:r>
          </a:p>
          <a:p>
            <a:pPr lvl="3"/>
            <a:r>
              <a:t/>
            </a:r>
          </a:p>
          <a:p>
            <a:pPr lvl="4"/>
            <a:r>
              <a:t/>
            </a:r>
          </a:p>
        </p:txBody>
      </p:sp>
      <p:sp>
        <p:nvSpPr>
          <p:cNvPr id="11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e niveau 1…"/>
          <p:cNvSpPr txBox="1"/>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pc="-1750" sz="35000">
                <a:latin typeface="+mn-lt"/>
                <a:ea typeface="+mn-ea"/>
                <a:cs typeface="+mn-cs"/>
                <a:sym typeface="Produkt Extralight"/>
              </a:defRPr>
            </a:lvl1pPr>
            <a:lvl2pPr marL="0" indent="457200" algn="ctr">
              <a:lnSpc>
                <a:spcPct val="90000"/>
              </a:lnSpc>
              <a:spcBef>
                <a:spcPts val="0"/>
              </a:spcBef>
              <a:buSzTx/>
              <a:buNone/>
              <a:defRPr spc="-1750" sz="35000">
                <a:latin typeface="+mn-lt"/>
                <a:ea typeface="+mn-ea"/>
                <a:cs typeface="+mn-cs"/>
                <a:sym typeface="Produkt Extralight"/>
              </a:defRPr>
            </a:lvl2pPr>
            <a:lvl3pPr marL="0" indent="914400" algn="ctr">
              <a:lnSpc>
                <a:spcPct val="90000"/>
              </a:lnSpc>
              <a:spcBef>
                <a:spcPts val="0"/>
              </a:spcBef>
              <a:buSzTx/>
              <a:buNone/>
              <a:defRPr spc="-1750" sz="35000">
                <a:latin typeface="+mn-lt"/>
                <a:ea typeface="+mn-ea"/>
                <a:cs typeface="+mn-cs"/>
                <a:sym typeface="Produkt Extralight"/>
              </a:defRPr>
            </a:lvl3pPr>
            <a:lvl4pPr marL="0" indent="1371600" algn="ctr">
              <a:lnSpc>
                <a:spcPct val="90000"/>
              </a:lnSpc>
              <a:spcBef>
                <a:spcPts val="0"/>
              </a:spcBef>
              <a:buSzTx/>
              <a:buNone/>
              <a:defRPr spc="-1750" sz="35000">
                <a:latin typeface="+mn-lt"/>
                <a:ea typeface="+mn-ea"/>
                <a:cs typeface="+mn-cs"/>
                <a:sym typeface="Produkt Extralight"/>
              </a:defRPr>
            </a:lvl4pPr>
            <a:lvl5pPr marL="0" indent="1828800" algn="ctr">
              <a:lnSpc>
                <a:spcPct val="90000"/>
              </a:lnSpc>
              <a:spcBef>
                <a:spcPts val="0"/>
              </a:spcBef>
              <a:buSzTx/>
              <a:buNone/>
              <a:defRPr spc="-1750" sz="35000">
                <a:latin typeface="+mn-lt"/>
                <a:ea typeface="+mn-ea"/>
                <a:cs typeface="+mn-cs"/>
                <a:sym typeface="Produkt Extralight"/>
              </a:defRPr>
            </a:lvl5pPr>
          </a:lstStyle>
          <a:p>
            <a:pPr/>
            <a:r>
              <a:t>100 %</a:t>
            </a:r>
          </a:p>
          <a:p>
            <a:pPr lvl="1"/>
            <a:r>
              <a:t/>
            </a:r>
          </a:p>
          <a:p>
            <a:pPr lvl="2"/>
            <a:r>
              <a:t/>
            </a:r>
          </a:p>
          <a:p>
            <a:pPr lvl="3"/>
            <a:r>
              <a:t/>
            </a:r>
          </a:p>
          <a:p>
            <a:pPr lvl="4"/>
            <a:r>
              <a:t/>
            </a:r>
          </a:p>
        </p:txBody>
      </p:sp>
      <p:sp>
        <p:nvSpPr>
          <p:cNvPr id="127" name="Données clés"/>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Données clés</a:t>
            </a:r>
          </a:p>
        </p:txBody>
      </p:sp>
      <p:sp>
        <p:nvSpPr>
          <p:cNvPr id="12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Texte niveau 1…"/>
          <p:cNvSpPr txBox="1"/>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pc="-93" sz="9300">
                <a:latin typeface="+mn-lt"/>
                <a:ea typeface="+mn-ea"/>
                <a:cs typeface="+mn-cs"/>
                <a:sym typeface="Produkt Extralight"/>
              </a:defRPr>
            </a:lvl1pPr>
            <a:lvl2pPr marL="254000" indent="203200">
              <a:lnSpc>
                <a:spcPct val="90000"/>
              </a:lnSpc>
              <a:spcBef>
                <a:spcPts val="0"/>
              </a:spcBef>
              <a:buSzTx/>
              <a:buNone/>
              <a:defRPr spc="-93" sz="9300">
                <a:latin typeface="+mn-lt"/>
                <a:ea typeface="+mn-ea"/>
                <a:cs typeface="+mn-cs"/>
                <a:sym typeface="Produkt Extralight"/>
              </a:defRPr>
            </a:lvl2pPr>
            <a:lvl3pPr marL="254000" indent="660400">
              <a:lnSpc>
                <a:spcPct val="90000"/>
              </a:lnSpc>
              <a:spcBef>
                <a:spcPts val="0"/>
              </a:spcBef>
              <a:buSzTx/>
              <a:buNone/>
              <a:defRPr spc="-93" sz="9300">
                <a:latin typeface="+mn-lt"/>
                <a:ea typeface="+mn-ea"/>
                <a:cs typeface="+mn-cs"/>
                <a:sym typeface="Produkt Extralight"/>
              </a:defRPr>
            </a:lvl3pPr>
            <a:lvl4pPr marL="254000" indent="1117600">
              <a:lnSpc>
                <a:spcPct val="90000"/>
              </a:lnSpc>
              <a:spcBef>
                <a:spcPts val="0"/>
              </a:spcBef>
              <a:buSzTx/>
              <a:buNone/>
              <a:defRPr spc="-93" sz="9300">
                <a:latin typeface="+mn-lt"/>
                <a:ea typeface="+mn-ea"/>
                <a:cs typeface="+mn-cs"/>
                <a:sym typeface="Produkt Extralight"/>
              </a:defRPr>
            </a:lvl4pPr>
            <a:lvl5pPr marL="254000" indent="1574800">
              <a:lnSpc>
                <a:spcPct val="90000"/>
              </a:lnSpc>
              <a:spcBef>
                <a:spcPts val="0"/>
              </a:spcBef>
              <a:buSzTx/>
              <a:buNone/>
              <a:defRPr spc="-93" sz="9300">
                <a:latin typeface="+mn-lt"/>
                <a:ea typeface="+mn-ea"/>
                <a:cs typeface="+mn-cs"/>
                <a:sym typeface="Produkt Extralight"/>
              </a:defRPr>
            </a:lvl5pPr>
          </a:lstStyle>
          <a:p>
            <a:pPr/>
            <a:r>
              <a:t>« Citation notable »</a:t>
            </a:r>
          </a:p>
          <a:p>
            <a:pPr lvl="1"/>
            <a:r>
              <a:t/>
            </a:r>
          </a:p>
          <a:p>
            <a:pPr lvl="2"/>
            <a:r>
              <a:t/>
            </a:r>
          </a:p>
          <a:p>
            <a:pPr lvl="3"/>
            <a:r>
              <a:t/>
            </a:r>
          </a:p>
          <a:p>
            <a:pPr lvl="4"/>
            <a:r>
              <a:t/>
            </a:r>
          </a:p>
        </p:txBody>
      </p:sp>
      <p:sp>
        <p:nvSpPr>
          <p:cNvPr id="136" name="Attribution"/>
          <p:cNvSpPr txBox="1"/>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44" name="Gros plan en noir et blanc de feuilles de papier recourbées"/>
          <p:cNvSpPr/>
          <p:nvPr>
            <p:ph type="pic" sz="quarter" idx="21"/>
          </p:nvPr>
        </p:nvSpPr>
        <p:spPr>
          <a:xfrm>
            <a:off x="7353300" y="3632200"/>
            <a:ext cx="9677400" cy="6451600"/>
          </a:xfrm>
          <a:prstGeom prst="rect">
            <a:avLst/>
          </a:prstGeom>
        </p:spPr>
        <p:txBody>
          <a:bodyPr lIns="91439" tIns="45719" rIns="91439" bIns="45719">
            <a:noAutofit/>
          </a:bodyPr>
          <a:lstStyle/>
          <a:p>
            <a:pPr/>
          </a:p>
        </p:txBody>
      </p:sp>
      <p:sp>
        <p:nvSpPr>
          <p:cNvPr id="145" name="Disque gris sur un arrière-plan gris"/>
          <p:cNvSpPr/>
          <p:nvPr>
            <p:ph type="pic" sz="quarter" idx="22"/>
          </p:nvPr>
        </p:nvSpPr>
        <p:spPr>
          <a:xfrm>
            <a:off x="14897100" y="3632200"/>
            <a:ext cx="9131300" cy="6457073"/>
          </a:xfrm>
          <a:prstGeom prst="rect">
            <a:avLst/>
          </a:prstGeom>
        </p:spPr>
        <p:txBody>
          <a:bodyPr lIns="91439" tIns="45719" rIns="91439" bIns="45719">
            <a:noAutofit/>
          </a:bodyPr>
          <a:lstStyle/>
          <a:p>
            <a:pPr/>
          </a:p>
        </p:txBody>
      </p:sp>
      <p:sp>
        <p:nvSpPr>
          <p:cNvPr id="146" name="Image abstraite de deux disques gris qui s’entrecroisent"/>
          <p:cNvSpPr/>
          <p:nvPr>
            <p:ph type="pic" sz="half" idx="23"/>
          </p:nvPr>
        </p:nvSpPr>
        <p:spPr>
          <a:xfrm>
            <a:off x="-749300" y="3632200"/>
            <a:ext cx="11303000" cy="6451600"/>
          </a:xfrm>
          <a:prstGeom prst="rect">
            <a:avLst/>
          </a:prstGeom>
        </p:spPr>
        <p:txBody>
          <a:bodyPr lIns="91439" tIns="45719" rIns="91439" bIns="45719">
            <a:noAutofit/>
          </a:bodyPr>
          <a:lstStyle/>
          <a:p>
            <a:pPr/>
          </a:p>
        </p:txBody>
      </p:sp>
      <p:sp>
        <p:nvSpPr>
          <p:cNvPr id="14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4" name="Gros plan en noir et blanc d’une texture tissée"/>
          <p:cNvSpPr/>
          <p:nvPr>
            <p:ph type="pic" idx="21"/>
          </p:nvPr>
        </p:nvSpPr>
        <p:spPr>
          <a:xfrm>
            <a:off x="-38100" y="-1293994"/>
            <a:ext cx="24447500" cy="16295514"/>
          </a:xfrm>
          <a:prstGeom prst="rect">
            <a:avLst/>
          </a:prstGeom>
        </p:spPr>
        <p:txBody>
          <a:bodyPr lIns="91439" tIns="45719" rIns="91439" bIns="45719">
            <a:noAutofit/>
          </a:bodyPr>
          <a:lstStyle/>
          <a:p>
            <a:pPr/>
          </a:p>
        </p:txBody>
      </p:sp>
      <p:sp>
        <p:nvSpPr>
          <p:cNvPr id="15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bg>
      <p:bgPr>
        <a:solidFill>
          <a:srgbClr val="000000"/>
        </a:solidFill>
      </p:bgPr>
    </p:bg>
    <p:spTree>
      <p:nvGrpSpPr>
        <p:cNvPr id="1" name=""/>
        <p:cNvGrpSpPr/>
        <p:nvPr/>
      </p:nvGrpSpPr>
      <p:grpSpPr>
        <a:xfrm>
          <a:off x="0" y="0"/>
          <a:ext cx="0" cy="0"/>
          <a:chOff x="0" y="0"/>
          <a:chExt cx="0" cy="0"/>
        </a:xfrm>
      </p:grpSpPr>
      <p:sp>
        <p:nvSpPr>
          <p:cNvPr id="21" name="Courbe et ligne abstraites grises"/>
          <p:cNvSpPr/>
          <p:nvPr>
            <p:ph type="pic" idx="21"/>
          </p:nvPr>
        </p:nvSpPr>
        <p:spPr>
          <a:xfrm>
            <a:off x="-50800" y="-1828800"/>
            <a:ext cx="24574500" cy="17373600"/>
          </a:xfrm>
          <a:prstGeom prst="rect">
            <a:avLst/>
          </a:prstGeom>
        </p:spPr>
        <p:txBody>
          <a:bodyPr lIns="91439" tIns="45719" rIns="91439" bIns="45719">
            <a:noAutofit/>
          </a:bodyPr>
          <a:lstStyle/>
          <a:p>
            <a:pPr/>
          </a:p>
        </p:txBody>
      </p:sp>
      <p:sp>
        <p:nvSpPr>
          <p:cNvPr id="22" name="Auteur et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Auteur et date</a:t>
            </a:r>
          </a:p>
        </p:txBody>
      </p:sp>
      <p:sp>
        <p:nvSpPr>
          <p:cNvPr id="23" name="Texte niveau 1…"/>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la présentation</a:t>
            </a:r>
          </a:p>
          <a:p>
            <a:pPr lvl="1"/>
            <a:r>
              <a:t/>
            </a:r>
          </a:p>
          <a:p>
            <a:pPr lvl="2"/>
            <a:r>
              <a:t/>
            </a:r>
          </a:p>
          <a:p>
            <a:pPr lvl="3"/>
            <a:r>
              <a:t/>
            </a:r>
          </a:p>
          <a:p>
            <a:pPr lvl="4"/>
            <a:r>
              <a:t/>
            </a:r>
          </a:p>
        </p:txBody>
      </p:sp>
      <p:sp>
        <p:nvSpPr>
          <p:cNvPr id="24" name="Titre de la présentation"/>
          <p:cNvSpPr txBox="1"/>
          <p:nvPr>
            <p:ph type="title" hasCustomPrompt="1"/>
          </p:nvPr>
        </p:nvSpPr>
        <p:spPr>
          <a:xfrm>
            <a:off x="1206500" y="2611945"/>
            <a:ext cx="21971000" cy="4648201"/>
          </a:xfrm>
          <a:prstGeom prst="rect">
            <a:avLst/>
          </a:prstGeom>
        </p:spPr>
        <p:txBody>
          <a:bodyPr anchor="b"/>
          <a:lstStyle>
            <a:lvl1pPr defTabSz="355600">
              <a:defRPr spc="-119" sz="12000"/>
            </a:lvl1pPr>
          </a:lstStyle>
          <a:p>
            <a:pPr/>
            <a:r>
              <a:t>Titre de la présentation</a:t>
            </a:r>
          </a:p>
        </p:txBody>
      </p:sp>
      <p:sp>
        <p:nvSpPr>
          <p:cNvPr id="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Couloir d’une structure en béton de plein air sous un ciel partiellement nuageux"/>
          <p:cNvSpPr/>
          <p:nvPr>
            <p:ph type="pic" idx="21"/>
          </p:nvPr>
        </p:nvSpPr>
        <p:spPr>
          <a:xfrm>
            <a:off x="8140700" y="0"/>
            <a:ext cx="20574000" cy="13716000"/>
          </a:xfrm>
          <a:prstGeom prst="rect">
            <a:avLst/>
          </a:prstGeom>
        </p:spPr>
        <p:txBody>
          <a:bodyPr lIns="91439" tIns="45719" rIns="91439" bIns="45719">
            <a:noAutofit/>
          </a:bodyPr>
          <a:lstStyle/>
          <a:p>
            <a:pPr/>
          </a:p>
        </p:txBody>
      </p:sp>
      <p:sp>
        <p:nvSpPr>
          <p:cNvPr id="33" name="Titre de diapositive"/>
          <p:cNvSpPr txBox="1"/>
          <p:nvPr>
            <p:ph type="title" hasCustomPrompt="1"/>
          </p:nvPr>
        </p:nvSpPr>
        <p:spPr>
          <a:xfrm>
            <a:off x="1206500" y="1333500"/>
            <a:ext cx="9779000" cy="5882273"/>
          </a:xfrm>
          <a:prstGeom prst="rect">
            <a:avLst/>
          </a:prstGeom>
        </p:spPr>
        <p:txBody>
          <a:bodyPr anchor="b"/>
          <a:lstStyle/>
          <a:p>
            <a:pPr/>
            <a:r>
              <a:t>Titre de diapositive</a:t>
            </a:r>
          </a:p>
        </p:txBody>
      </p:sp>
      <p:sp>
        <p:nvSpPr>
          <p:cNvPr id="34" name="Texte niveau 1…"/>
          <p:cNvSpPr txBox="1"/>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diapositive</a:t>
            </a:r>
          </a:p>
          <a:p>
            <a:pPr lvl="1"/>
            <a:r>
              <a:t/>
            </a:r>
          </a:p>
          <a:p>
            <a:pPr lvl="2"/>
            <a:r>
              <a:t/>
            </a:r>
          </a:p>
          <a:p>
            <a:pPr lvl="3"/>
            <a:r>
              <a:t/>
            </a:r>
          </a:p>
          <a:p>
            <a:pPr lvl="4"/>
            <a:r>
              <a:t/>
            </a:r>
          </a:p>
        </p:txBody>
      </p:sp>
      <p:sp>
        <p:nvSpPr>
          <p:cNvPr id="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Titre de diapositive"/>
          <p:cNvSpPr txBox="1"/>
          <p:nvPr>
            <p:ph type="title" hasCustomPrompt="1"/>
          </p:nvPr>
        </p:nvSpPr>
        <p:spPr>
          <a:prstGeom prst="rect">
            <a:avLst/>
          </a:prstGeom>
        </p:spPr>
        <p:txBody>
          <a:bodyPr/>
          <a:lstStyle/>
          <a:p>
            <a:pPr/>
            <a:r>
              <a:t>Titre de diapositive</a:t>
            </a:r>
          </a:p>
        </p:txBody>
      </p:sp>
      <p:sp>
        <p:nvSpPr>
          <p:cNvPr id="43"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44"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Sous-titre de diapositiv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61" name="Vue à travers un plafond en maille, sous un ciel bleu"/>
          <p:cNvSpPr/>
          <p:nvPr>
            <p:ph type="pic" idx="22"/>
          </p:nvPr>
        </p:nvSpPr>
        <p:spPr>
          <a:xfrm>
            <a:off x="8140700" y="0"/>
            <a:ext cx="20574000" cy="13716000"/>
          </a:xfrm>
          <a:prstGeom prst="rect">
            <a:avLst/>
          </a:prstGeom>
        </p:spPr>
        <p:txBody>
          <a:bodyPr lIns="91439" tIns="45719" rIns="91439" bIns="45719">
            <a:noAutofit/>
          </a:bodyPr>
          <a:lstStyle/>
          <a:p>
            <a:pPr/>
          </a:p>
        </p:txBody>
      </p:sp>
      <p:sp>
        <p:nvSpPr>
          <p:cNvPr id="6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63"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petit">
    <p:spTree>
      <p:nvGrpSpPr>
        <p:cNvPr id="1" name=""/>
        <p:cNvGrpSpPr/>
        <p:nvPr/>
      </p:nvGrpSpPr>
      <p:grpSpPr>
        <a:xfrm>
          <a:off x="0" y="0"/>
          <a:ext cx="0" cy="0"/>
          <a:chOff x="0" y="0"/>
          <a:chExt cx="0" cy="0"/>
        </a:xfrm>
      </p:grpSpPr>
      <p:sp>
        <p:nvSpPr>
          <p:cNvPr id="71"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72" name="Titre de diapositive"/>
          <p:cNvSpPr txBox="1"/>
          <p:nvPr>
            <p:ph type="title" hasCustomPrompt="1"/>
          </p:nvPr>
        </p:nvSpPr>
        <p:spPr>
          <a:prstGeom prst="rect">
            <a:avLst/>
          </a:prstGeom>
        </p:spPr>
        <p:txBody>
          <a:bodyPr/>
          <a:lstStyle/>
          <a:p>
            <a:pPr/>
            <a:r>
              <a:t>Titre de diapositive</a:t>
            </a:r>
          </a:p>
        </p:txBody>
      </p:sp>
      <p:sp>
        <p:nvSpPr>
          <p:cNvPr id="73"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grand">
    <p:spTree>
      <p:nvGrpSpPr>
        <p:cNvPr id="1" name=""/>
        <p:cNvGrpSpPr/>
        <p:nvPr/>
      </p:nvGrpSpPr>
      <p:grpSpPr>
        <a:xfrm>
          <a:off x="0" y="0"/>
          <a:ext cx="0" cy="0"/>
          <a:chOff x="0" y="0"/>
          <a:chExt cx="0" cy="0"/>
        </a:xfrm>
      </p:grpSpPr>
      <p:sp>
        <p:nvSpPr>
          <p:cNvPr id="81" name="Sous-titre de diapositiv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8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83"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Titre de section"/>
          <p:cNvSpPr txBox="1"/>
          <p:nvPr>
            <p:ph type="title" hasCustomPrompt="1"/>
          </p:nvPr>
        </p:nvSpPr>
        <p:spPr>
          <a:xfrm>
            <a:off x="1206500" y="3906899"/>
            <a:ext cx="21971004" cy="4648201"/>
          </a:xfrm>
          <a:prstGeom prst="rect">
            <a:avLst/>
          </a:prstGeom>
        </p:spPr>
        <p:txBody>
          <a:bodyPr anchor="ctr"/>
          <a:lstStyle>
            <a:lvl1pPr>
              <a:defRPr spc="-119" sz="12000"/>
            </a:lvl1pPr>
          </a:lstStyle>
          <a:p>
            <a:pPr/>
            <a:r>
              <a:t>Titre de section</a:t>
            </a:r>
          </a:p>
        </p:txBody>
      </p:sp>
      <p:sp>
        <p:nvSpPr>
          <p:cNvPr id="9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re de diapositiv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Titre de diapositive</a:t>
            </a:r>
          </a:p>
        </p:txBody>
      </p:sp>
      <p:sp>
        <p:nvSpPr>
          <p:cNvPr id="3" name="Texte niveau 1…"/>
          <p:cNvSpPr txBox="1"/>
          <p:nvPr>
            <p:ph type="body" idx="1" hasCustomPrompt="1"/>
          </p:nvPr>
        </p:nvSpPr>
        <p:spPr>
          <a:xfrm>
            <a:off x="1206500" y="4260642"/>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4" name="Numéro de diapositive"/>
          <p:cNvSpPr txBox="1"/>
          <p:nvPr>
            <p:ph type="sldNum" sz="quarter" idx="2"/>
          </p:nvPr>
        </p:nvSpPr>
        <p:spPr>
          <a:xfrm>
            <a:off x="23538179" y="12443459"/>
            <a:ext cx="408941" cy="444501"/>
          </a:xfrm>
          <a:prstGeom prst="rect">
            <a:avLst/>
          </a:prstGeom>
          <a:ln w="12700">
            <a:miter lim="400000"/>
          </a:ln>
        </p:spPr>
        <p:txBody>
          <a:bodyPr wrap="none" lIns="50800" tIns="50800" rIns="50800" bIns="50800" anchor="b">
            <a:spAutoFit/>
          </a:bodyPr>
          <a:lstStyle>
            <a:lvl1pPr algn="r" defTabSz="584200">
              <a:spcBef>
                <a:spcPts val="0"/>
              </a:spcBef>
              <a:defRPr sz="20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1pPr>
      <a:lvl2pPr marL="914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2pPr>
      <a:lvl3pPr marL="1371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3pPr>
      <a:lvl4pPr marL="1828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4pPr>
      <a:lvl5pPr marL="22860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5pPr>
      <a:lvl6pPr marL="2743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6pPr>
      <a:lvl7pPr marL="3200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7pPr>
      <a:lvl8pPr marL="3657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8pPr>
      <a:lvl9pPr marL="4114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JF Dubroca - Août 202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r">
              <a:defRPr sz="2900">
                <a:latin typeface="Optima"/>
                <a:ea typeface="Optima"/>
                <a:cs typeface="Optima"/>
                <a:sym typeface="Optima"/>
              </a:defRPr>
            </a:lvl1pPr>
          </a:lstStyle>
          <a:p>
            <a:pPr/>
            <a:r>
              <a:t>JF Dubroca - Août 2025</a:t>
            </a:r>
          </a:p>
        </p:txBody>
      </p:sp>
      <p:sp>
        <p:nvSpPr>
          <p:cNvPr id="172" name="Études sur l’accès à l’eau potable dans le monde"/>
          <p:cNvSpPr txBox="1"/>
          <p:nvPr>
            <p:ph type="ctrTitle"/>
          </p:nvPr>
        </p:nvSpPr>
        <p:spPr>
          <a:xfrm>
            <a:off x="3738854" y="4347849"/>
            <a:ext cx="16906292" cy="4013291"/>
          </a:xfrm>
          <a:prstGeom prst="rect">
            <a:avLst/>
          </a:prstGeom>
        </p:spPr>
        <p:txBody>
          <a:bodyPr anchor="ctr"/>
          <a:lstStyle>
            <a:lvl1pPr algn="ctr">
              <a:defRPr>
                <a:latin typeface="Optima"/>
                <a:ea typeface="Optima"/>
                <a:cs typeface="Optima"/>
                <a:sym typeface="Optima"/>
              </a:defRPr>
            </a:lvl1pPr>
          </a:lstStyle>
          <a:p>
            <a:pPr/>
            <a:r>
              <a:t>Études sur l’accès à l’eau potable dans le monde</a:t>
            </a:r>
          </a:p>
        </p:txBody>
      </p:sp>
      <p:sp>
        <p:nvSpPr>
          <p:cNvPr id="173" name="Numéro de diapositive"/>
          <p:cNvSpPr txBox="1"/>
          <p:nvPr>
            <p:ph type="sldNum" sz="quarter" idx="2"/>
          </p:nvPr>
        </p:nvSpPr>
        <p:spPr>
          <a:xfrm>
            <a:off x="11996673" y="12788900"/>
            <a:ext cx="326137" cy="561979"/>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Contexte"/>
          <p:cNvSpPr txBox="1"/>
          <p:nvPr>
            <p:ph type="ctrTitle"/>
          </p:nvPr>
        </p:nvSpPr>
        <p:spPr>
          <a:xfrm>
            <a:off x="1031074" y="763546"/>
            <a:ext cx="5990587" cy="1825060"/>
          </a:xfrm>
          <a:prstGeom prst="rect">
            <a:avLst/>
          </a:prstGeom>
        </p:spPr>
        <p:txBody>
          <a:bodyPr anchor="ctr"/>
          <a:lstStyle>
            <a:lvl1pPr algn="ctr">
              <a:defRPr spc="-101" sz="10100">
                <a:latin typeface="Optima"/>
                <a:ea typeface="Optima"/>
                <a:cs typeface="Optima"/>
                <a:sym typeface="Optima"/>
              </a:defRPr>
            </a:lvl1pPr>
          </a:lstStyle>
          <a:p>
            <a:pPr/>
            <a:r>
              <a:t>Contexte</a:t>
            </a:r>
          </a:p>
        </p:txBody>
      </p:sp>
      <p:sp>
        <p:nvSpPr>
          <p:cNvPr id="176" name="Numéro de diapositive"/>
          <p:cNvSpPr txBox="1"/>
          <p:nvPr>
            <p:ph type="sldNum" sz="quarter" idx="2"/>
          </p:nvPr>
        </p:nvSpPr>
        <p:spPr>
          <a:xfrm>
            <a:off x="11996673" y="12788900"/>
            <a:ext cx="326137" cy="561979"/>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177" name="DWFA (Drinking water for all) est une organisation qui poursuit trois buts:"/>
          <p:cNvSpPr txBox="1"/>
          <p:nvPr/>
        </p:nvSpPr>
        <p:spPr>
          <a:xfrm>
            <a:off x="1349017" y="4387788"/>
            <a:ext cx="9702278" cy="1336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55600">
              <a:lnSpc>
                <a:spcPct val="90000"/>
              </a:lnSpc>
              <a:spcBef>
                <a:spcPts val="0"/>
              </a:spcBef>
              <a:defRPr spc="-39">
                <a:latin typeface="Optima"/>
                <a:ea typeface="Optima"/>
                <a:cs typeface="Optima"/>
                <a:sym typeface="Optima"/>
              </a:defRPr>
            </a:lvl1pPr>
          </a:lstStyle>
          <a:p>
            <a:pPr/>
            <a:r>
              <a:t>DWFA (Drinking water for all) est une organisation qui poursuit trois buts: </a:t>
            </a:r>
          </a:p>
        </p:txBody>
      </p:sp>
      <p:sp>
        <p:nvSpPr>
          <p:cNvPr id="178" name="La création d’infrastructures d’accès à l’eau potable"/>
          <p:cNvSpPr txBox="1"/>
          <p:nvPr/>
        </p:nvSpPr>
        <p:spPr>
          <a:xfrm>
            <a:off x="1341761" y="6488310"/>
            <a:ext cx="9702278" cy="11260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55600">
              <a:lnSpc>
                <a:spcPct val="90000"/>
              </a:lnSpc>
              <a:spcBef>
                <a:spcPts val="0"/>
              </a:spcBef>
              <a:defRPr spc="-35" sz="3500">
                <a:latin typeface="Optima"/>
                <a:ea typeface="Optima"/>
                <a:cs typeface="Optima"/>
                <a:sym typeface="Optima"/>
              </a:defRPr>
            </a:lvl1pPr>
          </a:lstStyle>
          <a:p>
            <a:pPr/>
            <a:r>
              <a:t>La création d’infrastructures d’accès à l’eau potable</a:t>
            </a:r>
          </a:p>
        </p:txBody>
      </p:sp>
      <p:sp>
        <p:nvSpPr>
          <p:cNvPr id="179" name="La modernisation d’infrastructures existantes"/>
          <p:cNvSpPr txBox="1"/>
          <p:nvPr/>
        </p:nvSpPr>
        <p:spPr>
          <a:xfrm>
            <a:off x="1341761" y="8307620"/>
            <a:ext cx="8908043" cy="11260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La modernisation d’infrastructures existantes</a:t>
            </a:r>
          </a:p>
        </p:txBody>
      </p:sp>
      <p:sp>
        <p:nvSpPr>
          <p:cNvPr id="180" name="Le consulting auprès des gouvernements sur les politiques d’accès à l’eau potable"/>
          <p:cNvSpPr txBox="1"/>
          <p:nvPr/>
        </p:nvSpPr>
        <p:spPr>
          <a:xfrm>
            <a:off x="1341761" y="10126930"/>
            <a:ext cx="9702278" cy="11260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Le consulting auprès des gouvernements sur les politiques d’accès à l’eau potable </a:t>
            </a:r>
          </a:p>
        </p:txBody>
      </p:sp>
      <p:sp>
        <p:nvSpPr>
          <p:cNvPr id="181" name="Pour cela elle souhaite un outil pour:"/>
          <p:cNvSpPr txBox="1"/>
          <p:nvPr/>
        </p:nvSpPr>
        <p:spPr>
          <a:xfrm>
            <a:off x="13441562" y="4492855"/>
            <a:ext cx="9702278" cy="11260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55600">
              <a:lnSpc>
                <a:spcPct val="90000"/>
              </a:lnSpc>
              <a:spcBef>
                <a:spcPts val="0"/>
              </a:spcBef>
              <a:defRPr spc="-39">
                <a:latin typeface="Optima"/>
                <a:ea typeface="Optima"/>
                <a:cs typeface="Optima"/>
                <a:sym typeface="Optima"/>
              </a:defRPr>
            </a:lvl1pPr>
          </a:lstStyle>
          <a:p>
            <a:pPr/>
            <a:r>
              <a:t>Pour cela elle souhaite un outil pour: </a:t>
            </a:r>
          </a:p>
        </p:txBody>
      </p:sp>
      <p:sp>
        <p:nvSpPr>
          <p:cNvPr id="182" name="Identifier les pays qui rencontrent le plus de difficulté d’accès à l’eau potable"/>
          <p:cNvSpPr txBox="1"/>
          <p:nvPr/>
        </p:nvSpPr>
        <p:spPr>
          <a:xfrm>
            <a:off x="13441562" y="6488310"/>
            <a:ext cx="9702278" cy="11260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Identifier les pays qui rencontrent le plus de difficulté d’accès à l’eau potable</a:t>
            </a:r>
          </a:p>
        </p:txBody>
      </p:sp>
      <p:sp>
        <p:nvSpPr>
          <p:cNvPr id="183" name="Identifier les pays dont les infrastructures d’accès à l’eau potable peuvent être améliorées"/>
          <p:cNvSpPr txBox="1"/>
          <p:nvPr/>
        </p:nvSpPr>
        <p:spPr>
          <a:xfrm>
            <a:off x="13441562" y="8307620"/>
            <a:ext cx="9702278" cy="11260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Identifier les pays dont les infrastructures d’accès à l’eau potable peuvent être améliorées</a:t>
            </a:r>
          </a:p>
        </p:txBody>
      </p:sp>
      <p:sp>
        <p:nvSpPr>
          <p:cNvPr id="184" name="Identifier les pays dont la stabilité politique est suffisante pour envisager des actions"/>
          <p:cNvSpPr txBox="1"/>
          <p:nvPr/>
        </p:nvSpPr>
        <p:spPr>
          <a:xfrm>
            <a:off x="13441562" y="10021863"/>
            <a:ext cx="9702278" cy="1336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Identifier les pays dont la stabilité politique est suffisante pour envisager des actions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177"/>
                                        </p:tgtEl>
                                        <p:attrNameLst>
                                          <p:attrName>style.visibility</p:attrName>
                                        </p:attrNameLst>
                                      </p:cBhvr>
                                      <p:to>
                                        <p:strVal val="visible"/>
                                      </p:to>
                                    </p:set>
                                    <p:anim calcmode="lin" valueType="num">
                                      <p:cBhvr>
                                        <p:cTn id="7" dur="1000" fill="hold"/>
                                        <p:tgtEl>
                                          <p:spTgt spid="177"/>
                                        </p:tgtEl>
                                        <p:attrNameLst>
                                          <p:attrName>ppt_x</p:attrName>
                                        </p:attrNameLst>
                                      </p:cBhvr>
                                      <p:tavLst>
                                        <p:tav tm="0">
                                          <p:val>
                                            <p:strVal val="1+#ppt_w/2"/>
                                          </p:val>
                                        </p:tav>
                                        <p:tav tm="100000">
                                          <p:val>
                                            <p:strVal val="#ppt_x"/>
                                          </p:val>
                                        </p:tav>
                                      </p:tavLst>
                                    </p:anim>
                                    <p:anim calcmode="lin" valueType="num">
                                      <p:cBhvr>
                                        <p:cTn id="8" dur="1000" fill="hold"/>
                                        <p:tgtEl>
                                          <p:spTgt spid="1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178"/>
                                        </p:tgtEl>
                                        <p:attrNameLst>
                                          <p:attrName>style.visibility</p:attrName>
                                        </p:attrNameLst>
                                      </p:cBhvr>
                                      <p:to>
                                        <p:strVal val="visible"/>
                                      </p:to>
                                    </p:set>
                                    <p:anim calcmode="lin" valueType="num">
                                      <p:cBhvr>
                                        <p:cTn id="13" dur="1000" fill="hold"/>
                                        <p:tgtEl>
                                          <p:spTgt spid="178"/>
                                        </p:tgtEl>
                                        <p:attrNameLst>
                                          <p:attrName>ppt_x</p:attrName>
                                        </p:attrNameLst>
                                      </p:cBhvr>
                                      <p:tavLst>
                                        <p:tav tm="0">
                                          <p:val>
                                            <p:strVal val="1+#ppt_w/2"/>
                                          </p:val>
                                        </p:tav>
                                        <p:tav tm="100000">
                                          <p:val>
                                            <p:strVal val="#ppt_x"/>
                                          </p:val>
                                        </p:tav>
                                      </p:tavLst>
                                    </p:anim>
                                    <p:anim calcmode="lin" valueType="num">
                                      <p:cBhvr>
                                        <p:cTn id="14" dur="1000" fill="hold"/>
                                        <p:tgtEl>
                                          <p:spTgt spid="1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179"/>
                                        </p:tgtEl>
                                        <p:attrNameLst>
                                          <p:attrName>style.visibility</p:attrName>
                                        </p:attrNameLst>
                                      </p:cBhvr>
                                      <p:to>
                                        <p:strVal val="visible"/>
                                      </p:to>
                                    </p:set>
                                    <p:anim calcmode="lin" valueType="num">
                                      <p:cBhvr>
                                        <p:cTn id="19" dur="1000" fill="hold"/>
                                        <p:tgtEl>
                                          <p:spTgt spid="179"/>
                                        </p:tgtEl>
                                        <p:attrNameLst>
                                          <p:attrName>ppt_x</p:attrName>
                                        </p:attrNameLst>
                                      </p:cBhvr>
                                      <p:tavLst>
                                        <p:tav tm="0">
                                          <p:val>
                                            <p:strVal val="1+#ppt_w/2"/>
                                          </p:val>
                                        </p:tav>
                                        <p:tav tm="100000">
                                          <p:val>
                                            <p:strVal val="#ppt_x"/>
                                          </p:val>
                                        </p:tav>
                                      </p:tavLst>
                                    </p:anim>
                                    <p:anim calcmode="lin" valueType="num">
                                      <p:cBhvr>
                                        <p:cTn id="20" dur="1000" fill="hold"/>
                                        <p:tgtEl>
                                          <p:spTgt spid="17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el" backwards="0">
                                    <p:tmAbs val="0"/>
                                  </p:iterate>
                                  <p:childTnLst>
                                    <p:set>
                                      <p:cBhvr>
                                        <p:cTn id="24" fill="hold"/>
                                        <p:tgtEl>
                                          <p:spTgt spid="180"/>
                                        </p:tgtEl>
                                        <p:attrNameLst>
                                          <p:attrName>style.visibility</p:attrName>
                                        </p:attrNameLst>
                                      </p:cBhvr>
                                      <p:to>
                                        <p:strVal val="visible"/>
                                      </p:to>
                                    </p:set>
                                    <p:anim calcmode="lin" valueType="num">
                                      <p:cBhvr>
                                        <p:cTn id="25" dur="1000" fill="hold"/>
                                        <p:tgtEl>
                                          <p:spTgt spid="180"/>
                                        </p:tgtEl>
                                        <p:attrNameLst>
                                          <p:attrName>ppt_x</p:attrName>
                                        </p:attrNameLst>
                                      </p:cBhvr>
                                      <p:tavLst>
                                        <p:tav tm="0">
                                          <p:val>
                                            <p:strVal val="1+#ppt_w/2"/>
                                          </p:val>
                                        </p:tav>
                                        <p:tav tm="100000">
                                          <p:val>
                                            <p:strVal val="#ppt_x"/>
                                          </p:val>
                                        </p:tav>
                                      </p:tavLst>
                                    </p:anim>
                                    <p:anim calcmode="lin" valueType="num">
                                      <p:cBhvr>
                                        <p:cTn id="26" dur="1000" fill="hold"/>
                                        <p:tgtEl>
                                          <p:spTgt spid="18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2" presetID="2" grpId="5" fill="hold">
                                  <p:stCondLst>
                                    <p:cond delay="0"/>
                                  </p:stCondLst>
                                  <p:iterate type="el" backwards="0">
                                    <p:tmAbs val="0"/>
                                  </p:iterate>
                                  <p:childTnLst>
                                    <p:set>
                                      <p:cBhvr>
                                        <p:cTn id="30" fill="hold"/>
                                        <p:tgtEl>
                                          <p:spTgt spid="181"/>
                                        </p:tgtEl>
                                        <p:attrNameLst>
                                          <p:attrName>style.visibility</p:attrName>
                                        </p:attrNameLst>
                                      </p:cBhvr>
                                      <p:to>
                                        <p:strVal val="visible"/>
                                      </p:to>
                                    </p:set>
                                    <p:anim calcmode="lin" valueType="num">
                                      <p:cBhvr>
                                        <p:cTn id="31" dur="1000" fill="hold"/>
                                        <p:tgtEl>
                                          <p:spTgt spid="181"/>
                                        </p:tgtEl>
                                        <p:attrNameLst>
                                          <p:attrName>ppt_x</p:attrName>
                                        </p:attrNameLst>
                                      </p:cBhvr>
                                      <p:tavLst>
                                        <p:tav tm="0">
                                          <p:val>
                                            <p:strVal val="1+#ppt_w/2"/>
                                          </p:val>
                                        </p:tav>
                                        <p:tav tm="100000">
                                          <p:val>
                                            <p:strVal val="#ppt_x"/>
                                          </p:val>
                                        </p:tav>
                                      </p:tavLst>
                                    </p:anim>
                                    <p:anim calcmode="lin" valueType="num">
                                      <p:cBhvr>
                                        <p:cTn id="32" dur="1000" fill="hold"/>
                                        <p:tgtEl>
                                          <p:spTgt spid="18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2" presetID="2" grpId="6" fill="hold">
                                  <p:stCondLst>
                                    <p:cond delay="0"/>
                                  </p:stCondLst>
                                  <p:iterate type="el" backwards="0">
                                    <p:tmAbs val="0"/>
                                  </p:iterate>
                                  <p:childTnLst>
                                    <p:set>
                                      <p:cBhvr>
                                        <p:cTn id="36" fill="hold"/>
                                        <p:tgtEl>
                                          <p:spTgt spid="182"/>
                                        </p:tgtEl>
                                        <p:attrNameLst>
                                          <p:attrName>style.visibility</p:attrName>
                                        </p:attrNameLst>
                                      </p:cBhvr>
                                      <p:to>
                                        <p:strVal val="visible"/>
                                      </p:to>
                                    </p:set>
                                    <p:anim calcmode="lin" valueType="num">
                                      <p:cBhvr>
                                        <p:cTn id="37" dur="1000" fill="hold"/>
                                        <p:tgtEl>
                                          <p:spTgt spid="182"/>
                                        </p:tgtEl>
                                        <p:attrNameLst>
                                          <p:attrName>ppt_x</p:attrName>
                                        </p:attrNameLst>
                                      </p:cBhvr>
                                      <p:tavLst>
                                        <p:tav tm="0">
                                          <p:val>
                                            <p:strVal val="1+#ppt_w/2"/>
                                          </p:val>
                                        </p:tav>
                                        <p:tav tm="100000">
                                          <p:val>
                                            <p:strVal val="#ppt_x"/>
                                          </p:val>
                                        </p:tav>
                                      </p:tavLst>
                                    </p:anim>
                                    <p:anim calcmode="lin" valueType="num">
                                      <p:cBhvr>
                                        <p:cTn id="38" dur="1000" fill="hold"/>
                                        <p:tgtEl>
                                          <p:spTgt spid="18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2" presetID="2" grpId="7" fill="hold">
                                  <p:stCondLst>
                                    <p:cond delay="0"/>
                                  </p:stCondLst>
                                  <p:iterate type="el" backwards="0">
                                    <p:tmAbs val="0"/>
                                  </p:iterate>
                                  <p:childTnLst>
                                    <p:set>
                                      <p:cBhvr>
                                        <p:cTn id="42" fill="hold"/>
                                        <p:tgtEl>
                                          <p:spTgt spid="183"/>
                                        </p:tgtEl>
                                        <p:attrNameLst>
                                          <p:attrName>style.visibility</p:attrName>
                                        </p:attrNameLst>
                                      </p:cBhvr>
                                      <p:to>
                                        <p:strVal val="visible"/>
                                      </p:to>
                                    </p:set>
                                    <p:anim calcmode="lin" valueType="num">
                                      <p:cBhvr>
                                        <p:cTn id="43" dur="1000" fill="hold"/>
                                        <p:tgtEl>
                                          <p:spTgt spid="183"/>
                                        </p:tgtEl>
                                        <p:attrNameLst>
                                          <p:attrName>ppt_x</p:attrName>
                                        </p:attrNameLst>
                                      </p:cBhvr>
                                      <p:tavLst>
                                        <p:tav tm="0">
                                          <p:val>
                                            <p:strVal val="1+#ppt_w/2"/>
                                          </p:val>
                                        </p:tav>
                                        <p:tav tm="100000">
                                          <p:val>
                                            <p:strVal val="#ppt_x"/>
                                          </p:val>
                                        </p:tav>
                                      </p:tavLst>
                                    </p:anim>
                                    <p:anim calcmode="lin" valueType="num">
                                      <p:cBhvr>
                                        <p:cTn id="44"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2" presetID="2" grpId="8" fill="hold">
                                  <p:stCondLst>
                                    <p:cond delay="0"/>
                                  </p:stCondLst>
                                  <p:iterate type="el" backwards="0">
                                    <p:tmAbs val="0"/>
                                  </p:iterate>
                                  <p:childTnLst>
                                    <p:set>
                                      <p:cBhvr>
                                        <p:cTn id="48" fill="hold"/>
                                        <p:tgtEl>
                                          <p:spTgt spid="184"/>
                                        </p:tgtEl>
                                        <p:attrNameLst>
                                          <p:attrName>style.visibility</p:attrName>
                                        </p:attrNameLst>
                                      </p:cBhvr>
                                      <p:to>
                                        <p:strVal val="visible"/>
                                      </p:to>
                                    </p:set>
                                    <p:anim calcmode="lin" valueType="num">
                                      <p:cBhvr>
                                        <p:cTn id="49" dur="1000" fill="hold"/>
                                        <p:tgtEl>
                                          <p:spTgt spid="184"/>
                                        </p:tgtEl>
                                        <p:attrNameLst>
                                          <p:attrName>ppt_x</p:attrName>
                                        </p:attrNameLst>
                                      </p:cBhvr>
                                      <p:tavLst>
                                        <p:tav tm="0">
                                          <p:val>
                                            <p:strVal val="1+#ppt_w/2"/>
                                          </p:val>
                                        </p:tav>
                                        <p:tav tm="100000">
                                          <p:val>
                                            <p:strVal val="#ppt_x"/>
                                          </p:val>
                                        </p:tav>
                                      </p:tavLst>
                                    </p:anim>
                                    <p:anim calcmode="lin" valueType="num">
                                      <p:cBhvr>
                                        <p:cTn id="50" dur="1000" fill="hold"/>
                                        <p:tgtEl>
                                          <p:spTgt spid="1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 grpId="6"/>
      <p:bldP build="whole" bldLvl="1" animBg="1" rev="0" advAuto="0" spid="181" grpId="5"/>
      <p:bldP build="whole" bldLvl="1" animBg="1" rev="0" advAuto="0" spid="179" grpId="3"/>
      <p:bldP build="whole" bldLvl="1" animBg="1" rev="0" advAuto="0" spid="180" grpId="4"/>
      <p:bldP build="whole" bldLvl="1" animBg="1" rev="0" advAuto="0" spid="184" grpId="8"/>
      <p:bldP build="whole" bldLvl="1" animBg="1" rev="0" advAuto="0" spid="183" grpId="7"/>
      <p:bldP build="whole" bldLvl="1" animBg="1" rev="0" advAuto="0" spid="178" grpId="2"/>
      <p:bldP build="whole" bldLvl="1" animBg="1" rev="0" advAuto="0" spid="177"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 name="Les données"/>
          <p:cNvSpPr txBox="1"/>
          <p:nvPr>
            <p:ph type="ctrTitle"/>
          </p:nvPr>
        </p:nvSpPr>
        <p:spPr>
          <a:xfrm>
            <a:off x="1031074" y="763546"/>
            <a:ext cx="7238335" cy="1825060"/>
          </a:xfrm>
          <a:prstGeom prst="rect">
            <a:avLst/>
          </a:prstGeom>
        </p:spPr>
        <p:txBody>
          <a:bodyPr anchor="ctr"/>
          <a:lstStyle>
            <a:lvl1pPr algn="ctr">
              <a:defRPr spc="-101" sz="10100">
                <a:latin typeface="Optima"/>
                <a:ea typeface="Optima"/>
                <a:cs typeface="Optima"/>
                <a:sym typeface="Optima"/>
              </a:defRPr>
            </a:lvl1pPr>
          </a:lstStyle>
          <a:p>
            <a:pPr/>
            <a:r>
              <a:t>Les données</a:t>
            </a:r>
          </a:p>
        </p:txBody>
      </p:sp>
      <p:sp>
        <p:nvSpPr>
          <p:cNvPr id="187" name="Numéro de diapositive"/>
          <p:cNvSpPr txBox="1"/>
          <p:nvPr>
            <p:ph type="sldNum" sz="quarter" idx="2"/>
          </p:nvPr>
        </p:nvSpPr>
        <p:spPr>
          <a:xfrm>
            <a:off x="11996673" y="12792655"/>
            <a:ext cx="326137" cy="561978"/>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188" name="Accès à l’eau potable"/>
          <p:cNvSpPr txBox="1"/>
          <p:nvPr/>
        </p:nvSpPr>
        <p:spPr>
          <a:xfrm>
            <a:off x="756555" y="3730018"/>
            <a:ext cx="4127501" cy="1336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Accès à l’eau potable</a:t>
            </a:r>
          </a:p>
        </p:txBody>
      </p:sp>
      <p:sp>
        <p:nvSpPr>
          <p:cNvPr id="189" name="Taux de population ayant un accès sain et un accès basique par pays et granularité (urbain, rural, total) entre   les années 2000 et 2017"/>
          <p:cNvSpPr txBox="1"/>
          <p:nvPr/>
        </p:nvSpPr>
        <p:spPr>
          <a:xfrm>
            <a:off x="756555" y="5871309"/>
            <a:ext cx="4127501" cy="351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Taux de population ayant un accès sain et un accès basique par pays et granularité (urbain, rural, total) entre   les années 2000 et 2017</a:t>
            </a:r>
          </a:p>
        </p:txBody>
      </p:sp>
      <p:sp>
        <p:nvSpPr>
          <p:cNvPr id="190" name="Mortalité…"/>
          <p:cNvSpPr txBox="1"/>
          <p:nvPr/>
        </p:nvSpPr>
        <p:spPr>
          <a:xfrm>
            <a:off x="5438864" y="3558530"/>
            <a:ext cx="4127501" cy="16791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ctr" defTabSz="355600">
              <a:lnSpc>
                <a:spcPct val="90000"/>
              </a:lnSpc>
              <a:spcBef>
                <a:spcPts val="0"/>
              </a:spcBef>
              <a:defRPr spc="-39">
                <a:latin typeface="Optima"/>
                <a:ea typeface="Optima"/>
                <a:cs typeface="Optima"/>
                <a:sym typeface="Optima"/>
              </a:defRPr>
            </a:pPr>
            <a:r>
              <a:t>Mortalité </a:t>
            </a:r>
          </a:p>
          <a:p>
            <a:pPr algn="ctr" defTabSz="355600">
              <a:lnSpc>
                <a:spcPct val="90000"/>
              </a:lnSpc>
              <a:spcBef>
                <a:spcPts val="0"/>
              </a:spcBef>
              <a:defRPr spc="-29" sz="3000">
                <a:latin typeface="Optima"/>
                <a:ea typeface="Optima"/>
                <a:cs typeface="Optima"/>
                <a:sym typeface="Optima"/>
              </a:defRPr>
            </a:pPr>
            <a:r>
              <a:t>(attribuée à l’accès à l’eau potable )</a:t>
            </a:r>
          </a:p>
        </p:txBody>
      </p:sp>
      <p:sp>
        <p:nvSpPr>
          <p:cNvPr id="191" name="Taux de mortalité attribuée à l’accès à l’eau potable par pays et granularité (femme, homme, total) pour l’année 2016"/>
          <p:cNvSpPr txBox="1"/>
          <p:nvPr/>
        </p:nvSpPr>
        <p:spPr>
          <a:xfrm>
            <a:off x="5438864" y="5876599"/>
            <a:ext cx="4127501" cy="351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Taux de mortalité attribuée à l’accès à l’eau potable par pays et granularité (femme, homme, total) pour l’année 2016</a:t>
            </a:r>
          </a:p>
        </p:txBody>
      </p:sp>
      <p:sp>
        <p:nvSpPr>
          <p:cNvPr id="192" name="Stabilité politique"/>
          <p:cNvSpPr txBox="1"/>
          <p:nvPr/>
        </p:nvSpPr>
        <p:spPr>
          <a:xfrm>
            <a:off x="10121172" y="3730018"/>
            <a:ext cx="4127501" cy="1336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Stabilité politique</a:t>
            </a:r>
          </a:p>
        </p:txBody>
      </p:sp>
      <p:sp>
        <p:nvSpPr>
          <p:cNvPr id="193" name="Population"/>
          <p:cNvSpPr txBox="1"/>
          <p:nvPr/>
        </p:nvSpPr>
        <p:spPr>
          <a:xfrm>
            <a:off x="14803482" y="3876911"/>
            <a:ext cx="4127501" cy="1042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Population</a:t>
            </a:r>
          </a:p>
        </p:txBody>
      </p:sp>
      <p:sp>
        <p:nvSpPr>
          <p:cNvPr id="194" name="Région"/>
          <p:cNvSpPr txBox="1"/>
          <p:nvPr/>
        </p:nvSpPr>
        <p:spPr>
          <a:xfrm>
            <a:off x="19485790" y="3876911"/>
            <a:ext cx="4127501" cy="1042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Région</a:t>
            </a:r>
          </a:p>
        </p:txBody>
      </p:sp>
      <p:sp>
        <p:nvSpPr>
          <p:cNvPr id="195" name="Stabilité politique par pays entre les années 2000 et 2018"/>
          <p:cNvSpPr txBox="1"/>
          <p:nvPr/>
        </p:nvSpPr>
        <p:spPr>
          <a:xfrm>
            <a:off x="10121172" y="5881890"/>
            <a:ext cx="4127501" cy="351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Stabilité politique par pays entre les années 2000 et 2018</a:t>
            </a:r>
          </a:p>
        </p:txBody>
      </p:sp>
      <p:sp>
        <p:nvSpPr>
          <p:cNvPr id="196" name="Population par pays et granularité (urbain, rural, femme, homme, total) entre les années 2000 et 2018"/>
          <p:cNvSpPr txBox="1"/>
          <p:nvPr/>
        </p:nvSpPr>
        <p:spPr>
          <a:xfrm>
            <a:off x="14803482" y="5887181"/>
            <a:ext cx="4127501" cy="351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Population par pays et granularité (urbain, rural, femme, homme, total) entre les années 2000 et 2018</a:t>
            </a:r>
          </a:p>
        </p:txBody>
      </p:sp>
      <p:sp>
        <p:nvSpPr>
          <p:cNvPr id="197" name="Association des pays aux régions"/>
          <p:cNvSpPr txBox="1"/>
          <p:nvPr/>
        </p:nvSpPr>
        <p:spPr>
          <a:xfrm>
            <a:off x="19485790" y="5892472"/>
            <a:ext cx="4127501" cy="351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355600">
              <a:lnSpc>
                <a:spcPct val="90000"/>
              </a:lnSpc>
              <a:spcBef>
                <a:spcPts val="0"/>
              </a:spcBef>
              <a:defRPr spc="-35" sz="3500">
                <a:latin typeface="Optima"/>
                <a:ea typeface="Optima"/>
                <a:cs typeface="Optima"/>
                <a:sym typeface="Optima"/>
              </a:defRPr>
            </a:lvl1pPr>
          </a:lstStyle>
          <a:p>
            <a:pPr/>
            <a:r>
              <a:t>Association des pays aux régions</a:t>
            </a:r>
          </a:p>
        </p:txBody>
      </p:sp>
      <p:sp>
        <p:nvSpPr>
          <p:cNvPr id="198" name="Traitements des données…"/>
          <p:cNvSpPr txBox="1"/>
          <p:nvPr/>
        </p:nvSpPr>
        <p:spPr>
          <a:xfrm>
            <a:off x="769256" y="9758631"/>
            <a:ext cx="22857171" cy="31753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5600">
              <a:lnSpc>
                <a:spcPct val="90000"/>
              </a:lnSpc>
              <a:spcBef>
                <a:spcPts val="0"/>
              </a:spcBef>
              <a:defRPr b="1" spc="-39" u="sng">
                <a:latin typeface="Optima"/>
                <a:ea typeface="Optima"/>
                <a:cs typeface="Optima"/>
                <a:sym typeface="Optima"/>
              </a:defRPr>
            </a:pPr>
            <a:r>
              <a:t>Traitements des données </a:t>
            </a:r>
          </a:p>
          <a:p>
            <a:pPr defTabSz="355600">
              <a:lnSpc>
                <a:spcPct val="90000"/>
              </a:lnSpc>
              <a:spcBef>
                <a:spcPts val="0"/>
              </a:spcBef>
              <a:defRPr spc="-35" sz="3500">
                <a:latin typeface="Optima"/>
                <a:ea typeface="Optima"/>
                <a:cs typeface="Optima"/>
                <a:sym typeface="Optima"/>
              </a:defRPr>
            </a:pPr>
            <a:r>
              <a:t>Modification de type de données: type numérique pour les colonnes nécessitant des calculs</a:t>
            </a:r>
          </a:p>
          <a:p>
            <a:pPr defTabSz="355600">
              <a:lnSpc>
                <a:spcPct val="90000"/>
              </a:lnSpc>
              <a:spcBef>
                <a:spcPts val="0"/>
              </a:spcBef>
              <a:defRPr spc="-35" sz="3500">
                <a:latin typeface="Optima"/>
                <a:ea typeface="Optima"/>
                <a:cs typeface="Optima"/>
                <a:sym typeface="Optima"/>
              </a:defRPr>
            </a:pPr>
            <a:r>
              <a:t>Création de clés dans les tables pour une meilleure communication entre elles (optimisation du modèle de données)</a:t>
            </a:r>
          </a:p>
          <a:p>
            <a:pPr defTabSz="355600">
              <a:lnSpc>
                <a:spcPct val="90000"/>
              </a:lnSpc>
              <a:spcBef>
                <a:spcPts val="0"/>
              </a:spcBef>
              <a:defRPr spc="-35" sz="3500">
                <a:latin typeface="Optima"/>
                <a:ea typeface="Optima"/>
                <a:cs typeface="Optima"/>
                <a:sym typeface="Optima"/>
              </a:defRPr>
            </a:pPr>
            <a:r>
              <a:t>Filtrage des valeurs &gt; 100 dans la table mortalité</a:t>
            </a:r>
            <a:br/>
            <a:r>
              <a:t>Harmonisation du nom de la Macédoine dans certaines tables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188"/>
                                        </p:tgtEl>
                                        <p:attrNameLst>
                                          <p:attrName>style.visibility</p:attrName>
                                        </p:attrNameLst>
                                      </p:cBhvr>
                                      <p:to>
                                        <p:strVal val="visible"/>
                                      </p:to>
                                    </p:set>
                                    <p:anim calcmode="lin" valueType="num">
                                      <p:cBhvr>
                                        <p:cTn id="7" dur="1000" fill="hold"/>
                                        <p:tgtEl>
                                          <p:spTgt spid="188"/>
                                        </p:tgtEl>
                                        <p:attrNameLst>
                                          <p:attrName>ppt_x</p:attrName>
                                        </p:attrNameLst>
                                      </p:cBhvr>
                                      <p:tavLst>
                                        <p:tav tm="0">
                                          <p:val>
                                            <p:strVal val="1+#ppt_w/2"/>
                                          </p:val>
                                        </p:tav>
                                        <p:tav tm="100000">
                                          <p:val>
                                            <p:strVal val="#ppt_x"/>
                                          </p:val>
                                        </p:tav>
                                      </p:tavLst>
                                    </p:anim>
                                    <p:anim calcmode="lin" valueType="num">
                                      <p:cBhvr>
                                        <p:cTn id="8" dur="1000" fill="hold"/>
                                        <p:tgtEl>
                                          <p:spTgt spid="1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189"/>
                                        </p:tgtEl>
                                        <p:attrNameLst>
                                          <p:attrName>style.visibility</p:attrName>
                                        </p:attrNameLst>
                                      </p:cBhvr>
                                      <p:to>
                                        <p:strVal val="visible"/>
                                      </p:to>
                                    </p:set>
                                    <p:anim calcmode="lin" valueType="num">
                                      <p:cBhvr>
                                        <p:cTn id="13" dur="1000" fill="hold"/>
                                        <p:tgtEl>
                                          <p:spTgt spid="189"/>
                                        </p:tgtEl>
                                        <p:attrNameLst>
                                          <p:attrName>ppt_x</p:attrName>
                                        </p:attrNameLst>
                                      </p:cBhvr>
                                      <p:tavLst>
                                        <p:tav tm="0">
                                          <p:val>
                                            <p:strVal val="1+#ppt_w/2"/>
                                          </p:val>
                                        </p:tav>
                                        <p:tav tm="100000">
                                          <p:val>
                                            <p:strVal val="#ppt_x"/>
                                          </p:val>
                                        </p:tav>
                                      </p:tavLst>
                                    </p:anim>
                                    <p:anim calcmode="lin" valueType="num">
                                      <p:cBhvr>
                                        <p:cTn id="14" dur="1000" fill="hold"/>
                                        <p:tgtEl>
                                          <p:spTgt spid="18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190"/>
                                        </p:tgtEl>
                                        <p:attrNameLst>
                                          <p:attrName>style.visibility</p:attrName>
                                        </p:attrNameLst>
                                      </p:cBhvr>
                                      <p:to>
                                        <p:strVal val="visible"/>
                                      </p:to>
                                    </p:set>
                                    <p:anim calcmode="lin" valueType="num">
                                      <p:cBhvr>
                                        <p:cTn id="19" dur="1000" fill="hold"/>
                                        <p:tgtEl>
                                          <p:spTgt spid="190"/>
                                        </p:tgtEl>
                                        <p:attrNameLst>
                                          <p:attrName>ppt_x</p:attrName>
                                        </p:attrNameLst>
                                      </p:cBhvr>
                                      <p:tavLst>
                                        <p:tav tm="0">
                                          <p:val>
                                            <p:strVal val="1+#ppt_w/2"/>
                                          </p:val>
                                        </p:tav>
                                        <p:tav tm="100000">
                                          <p:val>
                                            <p:strVal val="#ppt_x"/>
                                          </p:val>
                                        </p:tav>
                                      </p:tavLst>
                                    </p:anim>
                                    <p:anim calcmode="lin" valueType="num">
                                      <p:cBhvr>
                                        <p:cTn id="20" dur="1000" fill="hold"/>
                                        <p:tgtEl>
                                          <p:spTgt spid="19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el" backwards="0">
                                    <p:tmAbs val="0"/>
                                  </p:iterate>
                                  <p:childTnLst>
                                    <p:set>
                                      <p:cBhvr>
                                        <p:cTn id="24" fill="hold"/>
                                        <p:tgtEl>
                                          <p:spTgt spid="191"/>
                                        </p:tgtEl>
                                        <p:attrNameLst>
                                          <p:attrName>style.visibility</p:attrName>
                                        </p:attrNameLst>
                                      </p:cBhvr>
                                      <p:to>
                                        <p:strVal val="visible"/>
                                      </p:to>
                                    </p:set>
                                    <p:anim calcmode="lin" valueType="num">
                                      <p:cBhvr>
                                        <p:cTn id="25" dur="1000" fill="hold"/>
                                        <p:tgtEl>
                                          <p:spTgt spid="191"/>
                                        </p:tgtEl>
                                        <p:attrNameLst>
                                          <p:attrName>ppt_x</p:attrName>
                                        </p:attrNameLst>
                                      </p:cBhvr>
                                      <p:tavLst>
                                        <p:tav tm="0">
                                          <p:val>
                                            <p:strVal val="1+#ppt_w/2"/>
                                          </p:val>
                                        </p:tav>
                                        <p:tav tm="100000">
                                          <p:val>
                                            <p:strVal val="#ppt_x"/>
                                          </p:val>
                                        </p:tav>
                                      </p:tavLst>
                                    </p:anim>
                                    <p:anim calcmode="lin" valueType="num">
                                      <p:cBhvr>
                                        <p:cTn id="26" dur="1000" fill="hold"/>
                                        <p:tgtEl>
                                          <p:spTgt spid="19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2" presetID="2" grpId="5" fill="hold">
                                  <p:stCondLst>
                                    <p:cond delay="0"/>
                                  </p:stCondLst>
                                  <p:iterate type="el" backwards="0">
                                    <p:tmAbs val="0"/>
                                  </p:iterate>
                                  <p:childTnLst>
                                    <p:set>
                                      <p:cBhvr>
                                        <p:cTn id="30" fill="hold"/>
                                        <p:tgtEl>
                                          <p:spTgt spid="192"/>
                                        </p:tgtEl>
                                        <p:attrNameLst>
                                          <p:attrName>style.visibility</p:attrName>
                                        </p:attrNameLst>
                                      </p:cBhvr>
                                      <p:to>
                                        <p:strVal val="visible"/>
                                      </p:to>
                                    </p:set>
                                    <p:anim calcmode="lin" valueType="num">
                                      <p:cBhvr>
                                        <p:cTn id="31" dur="1000" fill="hold"/>
                                        <p:tgtEl>
                                          <p:spTgt spid="192"/>
                                        </p:tgtEl>
                                        <p:attrNameLst>
                                          <p:attrName>ppt_x</p:attrName>
                                        </p:attrNameLst>
                                      </p:cBhvr>
                                      <p:tavLst>
                                        <p:tav tm="0">
                                          <p:val>
                                            <p:strVal val="1+#ppt_w/2"/>
                                          </p:val>
                                        </p:tav>
                                        <p:tav tm="100000">
                                          <p:val>
                                            <p:strVal val="#ppt_x"/>
                                          </p:val>
                                        </p:tav>
                                      </p:tavLst>
                                    </p:anim>
                                    <p:anim calcmode="lin" valueType="num">
                                      <p:cBhvr>
                                        <p:cTn id="32" dur="1000" fill="hold"/>
                                        <p:tgtEl>
                                          <p:spTgt spid="19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2" presetID="2" grpId="6" fill="hold">
                                  <p:stCondLst>
                                    <p:cond delay="0"/>
                                  </p:stCondLst>
                                  <p:iterate type="el" backwards="0">
                                    <p:tmAbs val="0"/>
                                  </p:iterate>
                                  <p:childTnLst>
                                    <p:set>
                                      <p:cBhvr>
                                        <p:cTn id="36" fill="hold"/>
                                        <p:tgtEl>
                                          <p:spTgt spid="195"/>
                                        </p:tgtEl>
                                        <p:attrNameLst>
                                          <p:attrName>style.visibility</p:attrName>
                                        </p:attrNameLst>
                                      </p:cBhvr>
                                      <p:to>
                                        <p:strVal val="visible"/>
                                      </p:to>
                                    </p:set>
                                    <p:anim calcmode="lin" valueType="num">
                                      <p:cBhvr>
                                        <p:cTn id="37" dur="1000" fill="hold"/>
                                        <p:tgtEl>
                                          <p:spTgt spid="195"/>
                                        </p:tgtEl>
                                        <p:attrNameLst>
                                          <p:attrName>ppt_x</p:attrName>
                                        </p:attrNameLst>
                                      </p:cBhvr>
                                      <p:tavLst>
                                        <p:tav tm="0">
                                          <p:val>
                                            <p:strVal val="1+#ppt_w/2"/>
                                          </p:val>
                                        </p:tav>
                                        <p:tav tm="100000">
                                          <p:val>
                                            <p:strVal val="#ppt_x"/>
                                          </p:val>
                                        </p:tav>
                                      </p:tavLst>
                                    </p:anim>
                                    <p:anim calcmode="lin" valueType="num">
                                      <p:cBhvr>
                                        <p:cTn id="38" dur="10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2" presetID="2" grpId="7" fill="hold">
                                  <p:stCondLst>
                                    <p:cond delay="0"/>
                                  </p:stCondLst>
                                  <p:iterate type="el" backwards="0">
                                    <p:tmAbs val="0"/>
                                  </p:iterate>
                                  <p:childTnLst>
                                    <p:set>
                                      <p:cBhvr>
                                        <p:cTn id="42" fill="hold"/>
                                        <p:tgtEl>
                                          <p:spTgt spid="193"/>
                                        </p:tgtEl>
                                        <p:attrNameLst>
                                          <p:attrName>style.visibility</p:attrName>
                                        </p:attrNameLst>
                                      </p:cBhvr>
                                      <p:to>
                                        <p:strVal val="visible"/>
                                      </p:to>
                                    </p:set>
                                    <p:anim calcmode="lin" valueType="num">
                                      <p:cBhvr>
                                        <p:cTn id="43" dur="1000" fill="hold"/>
                                        <p:tgtEl>
                                          <p:spTgt spid="193"/>
                                        </p:tgtEl>
                                        <p:attrNameLst>
                                          <p:attrName>ppt_x</p:attrName>
                                        </p:attrNameLst>
                                      </p:cBhvr>
                                      <p:tavLst>
                                        <p:tav tm="0">
                                          <p:val>
                                            <p:strVal val="1+#ppt_w/2"/>
                                          </p:val>
                                        </p:tav>
                                        <p:tav tm="100000">
                                          <p:val>
                                            <p:strVal val="#ppt_x"/>
                                          </p:val>
                                        </p:tav>
                                      </p:tavLst>
                                    </p:anim>
                                    <p:anim calcmode="lin" valueType="num">
                                      <p:cBhvr>
                                        <p:cTn id="44" dur="1000" fill="hold"/>
                                        <p:tgtEl>
                                          <p:spTgt spid="19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2" presetID="2" grpId="8" fill="hold">
                                  <p:stCondLst>
                                    <p:cond delay="0"/>
                                  </p:stCondLst>
                                  <p:iterate type="el" backwards="0">
                                    <p:tmAbs val="0"/>
                                  </p:iterate>
                                  <p:childTnLst>
                                    <p:set>
                                      <p:cBhvr>
                                        <p:cTn id="48" fill="hold"/>
                                        <p:tgtEl>
                                          <p:spTgt spid="196"/>
                                        </p:tgtEl>
                                        <p:attrNameLst>
                                          <p:attrName>style.visibility</p:attrName>
                                        </p:attrNameLst>
                                      </p:cBhvr>
                                      <p:to>
                                        <p:strVal val="visible"/>
                                      </p:to>
                                    </p:set>
                                    <p:anim calcmode="lin" valueType="num">
                                      <p:cBhvr>
                                        <p:cTn id="49" dur="1000" fill="hold"/>
                                        <p:tgtEl>
                                          <p:spTgt spid="196"/>
                                        </p:tgtEl>
                                        <p:attrNameLst>
                                          <p:attrName>ppt_x</p:attrName>
                                        </p:attrNameLst>
                                      </p:cBhvr>
                                      <p:tavLst>
                                        <p:tav tm="0">
                                          <p:val>
                                            <p:strVal val="1+#ppt_w/2"/>
                                          </p:val>
                                        </p:tav>
                                        <p:tav tm="100000">
                                          <p:val>
                                            <p:strVal val="#ppt_x"/>
                                          </p:val>
                                        </p:tav>
                                      </p:tavLst>
                                    </p:anim>
                                    <p:anim calcmode="lin" valueType="num">
                                      <p:cBhvr>
                                        <p:cTn id="50" dur="1000" fill="hold"/>
                                        <p:tgtEl>
                                          <p:spTgt spid="19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2" presetID="2" grpId="9" fill="hold">
                                  <p:stCondLst>
                                    <p:cond delay="0"/>
                                  </p:stCondLst>
                                  <p:iterate type="el" backwards="0">
                                    <p:tmAbs val="0"/>
                                  </p:iterate>
                                  <p:childTnLst>
                                    <p:set>
                                      <p:cBhvr>
                                        <p:cTn id="54" fill="hold"/>
                                        <p:tgtEl>
                                          <p:spTgt spid="194"/>
                                        </p:tgtEl>
                                        <p:attrNameLst>
                                          <p:attrName>style.visibility</p:attrName>
                                        </p:attrNameLst>
                                      </p:cBhvr>
                                      <p:to>
                                        <p:strVal val="visible"/>
                                      </p:to>
                                    </p:set>
                                    <p:anim calcmode="lin" valueType="num">
                                      <p:cBhvr>
                                        <p:cTn id="55" dur="1000" fill="hold"/>
                                        <p:tgtEl>
                                          <p:spTgt spid="194"/>
                                        </p:tgtEl>
                                        <p:attrNameLst>
                                          <p:attrName>ppt_x</p:attrName>
                                        </p:attrNameLst>
                                      </p:cBhvr>
                                      <p:tavLst>
                                        <p:tav tm="0">
                                          <p:val>
                                            <p:strVal val="1+#ppt_w/2"/>
                                          </p:val>
                                        </p:tav>
                                        <p:tav tm="100000">
                                          <p:val>
                                            <p:strVal val="#ppt_x"/>
                                          </p:val>
                                        </p:tav>
                                      </p:tavLst>
                                    </p:anim>
                                    <p:anim calcmode="lin" valueType="num">
                                      <p:cBhvr>
                                        <p:cTn id="56" dur="1000" fill="hold"/>
                                        <p:tgtEl>
                                          <p:spTgt spid="194"/>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2" presetID="2" grpId="10" fill="hold">
                                  <p:stCondLst>
                                    <p:cond delay="0"/>
                                  </p:stCondLst>
                                  <p:iterate type="el" backwards="0">
                                    <p:tmAbs val="0"/>
                                  </p:iterate>
                                  <p:childTnLst>
                                    <p:set>
                                      <p:cBhvr>
                                        <p:cTn id="60" fill="hold"/>
                                        <p:tgtEl>
                                          <p:spTgt spid="197"/>
                                        </p:tgtEl>
                                        <p:attrNameLst>
                                          <p:attrName>style.visibility</p:attrName>
                                        </p:attrNameLst>
                                      </p:cBhvr>
                                      <p:to>
                                        <p:strVal val="visible"/>
                                      </p:to>
                                    </p:set>
                                    <p:anim calcmode="lin" valueType="num">
                                      <p:cBhvr>
                                        <p:cTn id="61" dur="1000" fill="hold"/>
                                        <p:tgtEl>
                                          <p:spTgt spid="197"/>
                                        </p:tgtEl>
                                        <p:attrNameLst>
                                          <p:attrName>ppt_x</p:attrName>
                                        </p:attrNameLst>
                                      </p:cBhvr>
                                      <p:tavLst>
                                        <p:tav tm="0">
                                          <p:val>
                                            <p:strVal val="1+#ppt_w/2"/>
                                          </p:val>
                                        </p:tav>
                                        <p:tav tm="100000">
                                          <p:val>
                                            <p:strVal val="#ppt_x"/>
                                          </p:val>
                                        </p:tav>
                                      </p:tavLst>
                                    </p:anim>
                                    <p:anim calcmode="lin" valueType="num">
                                      <p:cBhvr>
                                        <p:cTn id="62" dur="10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2" presetID="2" grpId="11" fill="hold">
                                  <p:stCondLst>
                                    <p:cond delay="0"/>
                                  </p:stCondLst>
                                  <p:iterate type="el" backwards="0">
                                    <p:tmAbs val="0"/>
                                  </p:iterate>
                                  <p:childTnLst>
                                    <p:set>
                                      <p:cBhvr>
                                        <p:cTn id="66" fill="hold"/>
                                        <p:tgtEl>
                                          <p:spTgt spid="198"/>
                                        </p:tgtEl>
                                        <p:attrNameLst>
                                          <p:attrName>style.visibility</p:attrName>
                                        </p:attrNameLst>
                                      </p:cBhvr>
                                      <p:to>
                                        <p:strVal val="visible"/>
                                      </p:to>
                                    </p:set>
                                    <p:anim calcmode="lin" valueType="num">
                                      <p:cBhvr>
                                        <p:cTn id="67" dur="1000" fill="hold"/>
                                        <p:tgtEl>
                                          <p:spTgt spid="198"/>
                                        </p:tgtEl>
                                        <p:attrNameLst>
                                          <p:attrName>ppt_x</p:attrName>
                                        </p:attrNameLst>
                                      </p:cBhvr>
                                      <p:tavLst>
                                        <p:tav tm="0">
                                          <p:val>
                                            <p:strVal val="1+#ppt_w/2"/>
                                          </p:val>
                                        </p:tav>
                                        <p:tav tm="100000">
                                          <p:val>
                                            <p:strVal val="#ppt_x"/>
                                          </p:val>
                                        </p:tav>
                                      </p:tavLst>
                                    </p:anim>
                                    <p:anim calcmode="lin" valueType="num">
                                      <p:cBhvr>
                                        <p:cTn id="68" dur="1000" fill="hold"/>
                                        <p:tgtEl>
                                          <p:spTgt spid="1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8"/>
      <p:bldP build="whole" bldLvl="1" animBg="1" rev="0" advAuto="0" spid="188" grpId="1"/>
      <p:bldP build="whole" bldLvl="1" animBg="1" rev="0" advAuto="0" spid="190" grpId="3"/>
      <p:bldP build="whole" bldLvl="1" animBg="1" rev="0" advAuto="0" spid="191" grpId="4"/>
      <p:bldP build="whole" bldLvl="1" animBg="1" rev="0" advAuto="0" spid="197" grpId="10"/>
      <p:bldP build="whole" bldLvl="1" animBg="1" rev="0" advAuto="0" spid="198" grpId="11"/>
      <p:bldP build="whole" bldLvl="1" animBg="1" rev="0" advAuto="0" spid="189" grpId="2"/>
      <p:bldP build="whole" bldLvl="1" animBg="1" rev="0" advAuto="0" spid="192" grpId="5"/>
      <p:bldP build="whole" bldLvl="1" animBg="1" rev="0" advAuto="0" spid="195" grpId="6"/>
      <p:bldP build="whole" bldLvl="1" animBg="1" rev="0" advAuto="0" spid="194" grpId="9"/>
      <p:bldP build="whole" bldLvl="1" animBg="1" rev="0" advAuto="0" spid="193" grpId="7"/>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0" name="Numéro de diapositive"/>
          <p:cNvSpPr txBox="1"/>
          <p:nvPr>
            <p:ph type="sldNum" sz="quarter" idx="2"/>
          </p:nvPr>
        </p:nvSpPr>
        <p:spPr>
          <a:xfrm>
            <a:off x="11996673" y="12788900"/>
            <a:ext cx="326137" cy="561979"/>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201" name="Blueprint"/>
          <p:cNvSpPr txBox="1"/>
          <p:nvPr>
            <p:ph type="ctrTitle"/>
          </p:nvPr>
        </p:nvSpPr>
        <p:spPr>
          <a:xfrm>
            <a:off x="1031074" y="763546"/>
            <a:ext cx="7238335" cy="1825060"/>
          </a:xfrm>
          <a:prstGeom prst="rect">
            <a:avLst/>
          </a:prstGeom>
        </p:spPr>
        <p:txBody>
          <a:bodyPr anchor="ctr"/>
          <a:lstStyle>
            <a:lvl1pPr algn="ctr" defTabSz="334263">
              <a:defRPr spc="-112" sz="11280">
                <a:latin typeface="Optima"/>
                <a:ea typeface="Optima"/>
                <a:cs typeface="Optima"/>
                <a:sym typeface="Optima"/>
              </a:defRPr>
            </a:lvl1pPr>
          </a:lstStyle>
          <a:p>
            <a:pPr/>
            <a:r>
              <a:t>Blueprint</a:t>
            </a:r>
          </a:p>
        </p:txBody>
      </p:sp>
      <p:graphicFrame>
        <p:nvGraphicFramePr>
          <p:cNvPr id="202" name="Tableau 1"/>
          <p:cNvGraphicFramePr/>
          <p:nvPr/>
        </p:nvGraphicFramePr>
        <p:xfrm>
          <a:off x="756555" y="3121600"/>
          <a:ext cx="22874066" cy="983443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717722"/>
                <a:gridCol w="5717722"/>
                <a:gridCol w="5717722"/>
                <a:gridCol w="5717722"/>
              </a:tblGrid>
              <a:tr h="667626">
                <a:tc>
                  <a:txBody>
                    <a:bodyPr/>
                    <a:lstStyle/>
                    <a:p>
                      <a:pPr algn="l" defTabSz="457200">
                        <a:defRPr b="1">
                          <a:uFill>
                            <a:solidFill>
                              <a:srgbClr val="000000"/>
                            </a:solidFill>
                          </a:uFill>
                          <a:latin typeface="Montserrat"/>
                          <a:ea typeface="Montserrat"/>
                          <a:cs typeface="Montserrat"/>
                          <a:sym typeface="Montserrat"/>
                        </a:defRPr>
                      </a:pPr>
                      <a:r>
                        <a:t>Besoin utilisateurs</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b="1">
                          <a:uFill>
                            <a:solidFill>
                              <a:srgbClr val="000000"/>
                            </a:solidFill>
                          </a:uFill>
                          <a:latin typeface="Montserrat"/>
                          <a:ea typeface="Montserrat"/>
                          <a:cs typeface="Montserrat"/>
                          <a:sym typeface="Montserrat"/>
                        </a:defRPr>
                      </a:pPr>
                      <a:r>
                        <a:t>Mesures spécifiques à utiliser</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b="1">
                          <a:uFill>
                            <a:solidFill>
                              <a:srgbClr val="000000"/>
                            </a:solidFill>
                          </a:uFill>
                          <a:latin typeface="Montserrat"/>
                          <a:ea typeface="Montserrat"/>
                          <a:cs typeface="Montserrat"/>
                          <a:sym typeface="Montserrat"/>
                        </a:defRPr>
                      </a:pPr>
                      <a:r>
                        <a:t>Visualisation</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b="1">
                          <a:uFill>
                            <a:solidFill>
                              <a:srgbClr val="000000"/>
                            </a:solidFill>
                          </a:uFill>
                          <a:latin typeface="Montserrat"/>
                          <a:ea typeface="Montserrat"/>
                          <a:cs typeface="Montserrat"/>
                          <a:sym typeface="Montserrat"/>
                        </a:defRPr>
                      </a:pPr>
                      <a:r>
                        <a:t>Page</a:t>
                      </a:r>
                    </a:p>
                  </a:txBody>
                  <a:tcPr marL="50800" marR="50800" marT="50800" marB="50800" anchor="ctr"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1514996">
                <a:tc>
                  <a:txBody>
                    <a:bodyPr/>
                    <a:lstStyle/>
                    <a:p>
                      <a:pPr algn="l" defTabSz="457200">
                        <a:defRPr sz="1800">
                          <a:solidFill>
                            <a:srgbClr val="000000"/>
                          </a:solidFill>
                        </a:defRPr>
                      </a:pPr>
                      <a:r>
                        <a:rPr sz="1700">
                          <a:solidFill>
                            <a:srgbClr val="FFFFFF"/>
                          </a:solidFill>
                          <a:uFill>
                            <a:solidFill>
                              <a:srgbClr val="000000"/>
                            </a:solidFill>
                          </a:uFill>
                          <a:latin typeface="Montserrat"/>
                          <a:ea typeface="Montserrat"/>
                          <a:cs typeface="Montserrat"/>
                          <a:sym typeface="Montserrat"/>
                        </a:rPr>
                        <a:t>Création et modernisation des infrastructures</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Calcul du taux de population n’ayant pas d’accès à l’eau potable
Calcul du taux de population ayant un accès basique seulement
Calcul de la population concernée pour les 3 critères</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Carte géographique et info bulles (mortalité en 2016, stabilité politique et population)
Graphe en anneau 
Graphe à barres empilées 100%</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Word, Choix de l’année, de la stabilité politique
Region, Choix de l’année, de la stabilité politique et du continent
Country, choix du pays</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1233012">
                <a:tc>
                  <a:txBody>
                    <a:bodyPr/>
                    <a:lstStyle/>
                    <a:p>
                      <a:pPr algn="l" defTabSz="457200">
                        <a:defRPr sz="1800">
                          <a:solidFill>
                            <a:srgbClr val="000000"/>
                          </a:solidFill>
                        </a:defRPr>
                      </a:pPr>
                      <a:r>
                        <a:rPr sz="1700">
                          <a:solidFill>
                            <a:srgbClr val="FFFFFF"/>
                          </a:solidFill>
                          <a:latin typeface="Optima"/>
                          <a:ea typeface="Optima"/>
                          <a:cs typeface="Optima"/>
                          <a:sym typeface="Optima"/>
                        </a:rPr>
                        <a:t>Stabilité politique </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Moyenne de la stabilité politique
Moyenne de la stabilité politique 
</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Courbe
Nuage de points et info bulles (population)
Selecteur</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Word
Region. Choix de la region
Toutes, choix d’un intervalle de stabilité politique</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389350">
                <a:tc>
                  <a:txBody>
                    <a:bodyPr/>
                    <a:lstStyle/>
                    <a:p>
                      <a:pPr algn="l" defTabSz="457200">
                        <a:defRPr sz="1800">
                          <a:solidFill>
                            <a:srgbClr val="000000"/>
                          </a:solidFill>
                        </a:defRPr>
                      </a:pPr>
                      <a:r>
                        <a:rPr sz="1700">
                          <a:solidFill>
                            <a:srgbClr val="FFFFFF"/>
                          </a:solidFill>
                          <a:latin typeface="Optima"/>
                          <a:ea typeface="Optima"/>
                          <a:cs typeface="Optima"/>
                          <a:sym typeface="Optima"/>
                        </a:rPr>
                        <a:t>Visualisation de la population urbaine </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Extraction de la population urbaine</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Graphe en barres</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Country, choix du pays</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547658">
                <a:tc>
                  <a:txBody>
                    <a:bodyPr/>
                    <a:lstStyle/>
                    <a:p>
                      <a:pPr algn="l" defTabSz="457200">
                        <a:defRPr sz="1800">
                          <a:solidFill>
                            <a:srgbClr val="000000"/>
                          </a:solidFill>
                        </a:defRPr>
                      </a:pPr>
                      <a:r>
                        <a:rPr sz="1700">
                          <a:solidFill>
                            <a:srgbClr val="FFFFFF"/>
                          </a:solidFill>
                          <a:latin typeface="Optima"/>
                          <a:ea typeface="Optima"/>
                          <a:cs typeface="Optima"/>
                          <a:sym typeface="Optima"/>
                        </a:rPr>
                        <a:t>Visualisation de l’accès basique à l’eau potable </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Extraction de l’accès basique à l’eau potable </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Courbe</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Country, choix du pays</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547658">
                <a:tc>
                  <a:txBody>
                    <a:bodyPr/>
                    <a:lstStyle/>
                    <a:p>
                      <a:pPr algn="l" defTabSz="457200">
                        <a:defRPr sz="1800">
                          <a:solidFill>
                            <a:srgbClr val="000000"/>
                          </a:solidFill>
                        </a:defRPr>
                      </a:pPr>
                      <a:r>
                        <a:rPr sz="1700">
                          <a:solidFill>
                            <a:srgbClr val="FFFFFF"/>
                          </a:solidFill>
                          <a:latin typeface="Optima"/>
                          <a:ea typeface="Optima"/>
                          <a:cs typeface="Optima"/>
                          <a:sym typeface="Optima"/>
                        </a:rPr>
                        <a:t>Visualisation de l’accès sain à l’eau potable </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Extraction de l'accès sain à l’eau potable </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Graphe en barres</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Country, choix du pays</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1796981">
                <a:tc>
                  <a:txBody>
                    <a:bodyPr/>
                    <a:lstStyle/>
                    <a:p>
                      <a:pPr algn="l" defTabSz="457200">
                        <a:defRPr sz="1800">
                          <a:solidFill>
                            <a:srgbClr val="000000"/>
                          </a:solidFill>
                        </a:defRPr>
                      </a:pPr>
                      <a:r>
                        <a:rPr sz="1700">
                          <a:solidFill>
                            <a:srgbClr val="FFFFFF"/>
                          </a:solidFill>
                          <a:latin typeface="Optima"/>
                          <a:ea typeface="Optima"/>
                          <a:cs typeface="Optima"/>
                          <a:sym typeface="Optima"/>
                        </a:rPr>
                        <a:t>Score</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Calcul d’un score:  (accès basique à l’eau potable + stabilité politique) / taux de mortalité
Le score de chaque pays est exprimé en fonction du pays affichant le score le plus important, de telle sorte que le score de ce pays sera de 100%</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Jauge</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Country, choix du pays</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951027">
                <a:tc>
                  <a:txBody>
                    <a:bodyPr/>
                    <a:lstStyle/>
                    <a:p>
                      <a:pPr algn="l" defTabSz="457200">
                        <a:defRPr sz="1800">
                          <a:solidFill>
                            <a:srgbClr val="000000"/>
                          </a:solidFill>
                        </a:defRPr>
                      </a:pPr>
                      <a:r>
                        <a:rPr sz="1700">
                          <a:solidFill>
                            <a:srgbClr val="FFFFFF"/>
                          </a:solidFill>
                          <a:latin typeface="Optima"/>
                          <a:ea typeface="Optima"/>
                          <a:cs typeface="Optima"/>
                          <a:sym typeface="Optima"/>
                        </a:rPr>
                        <a:t>Visualisation des n pays ayant le taux d’absence d’accès à l’eau le plus important</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Calcul du taux d’absence d’accès à l’eau
Calcul du rang pour chaque pays
Affichage en fonction du rang choisi</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Tableau</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Country, choix du nombre de pays à afficher (n), de l’année et de l’intervalle de stabilité souhaité </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1233012">
                <a:tc>
                  <a:txBody>
                    <a:bodyPr/>
                    <a:lstStyle/>
                    <a:p>
                      <a:pPr algn="l" defTabSz="457200">
                        <a:defRPr sz="1800">
                          <a:solidFill>
                            <a:srgbClr val="000000"/>
                          </a:solidFill>
                        </a:defRPr>
                      </a:pPr>
                      <a:r>
                        <a:rPr sz="1700">
                          <a:solidFill>
                            <a:srgbClr val="FFFFFF"/>
                          </a:solidFill>
                          <a:latin typeface="Optima"/>
                          <a:ea typeface="Optima"/>
                          <a:cs typeface="Optima"/>
                          <a:sym typeface="Optima"/>
                        </a:rPr>
                        <a:t>Visualisation des n pays ayant la plus forte mortalité attribuée à l’accès à l’eau en 2016</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Calcul du taux du taux de mortalité attribué à l’accès à l’eau
Calcul du rang pour chaque pays
Affichage en fonction du rang choisi</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Tableau</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Country, choix du nombre de pays à afficher (n) et de l’intervalle de stabilité souhaité </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r h="951027">
                <a:tc>
                  <a:txBody>
                    <a:bodyPr/>
                    <a:lstStyle/>
                    <a:p>
                      <a:pPr algn="l" defTabSz="457200">
                        <a:defRPr sz="1800">
                          <a:solidFill>
                            <a:srgbClr val="000000"/>
                          </a:solidFill>
                        </a:defRPr>
                      </a:pPr>
                      <a:r>
                        <a:rPr sz="1700">
                          <a:solidFill>
                            <a:srgbClr val="FFFFFF"/>
                          </a:solidFill>
                          <a:latin typeface="Optima"/>
                          <a:ea typeface="Optima"/>
                          <a:cs typeface="Optima"/>
                          <a:sym typeface="Optima"/>
                        </a:rPr>
                        <a:t>Visualisation des n pays ayant le taux d’accès basique à l’eau le plus faible</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Calcul du taux d’accès basique à l’eau
Calcul du rang pour chaque pays
Affichage en fonction du rang choisi</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Tableau</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c>
                  <a:txBody>
                    <a:bodyPr/>
                    <a:lstStyle/>
                    <a:p>
                      <a:pPr algn="l" defTabSz="457200">
                        <a:defRPr sz="1800">
                          <a:solidFill>
                            <a:srgbClr val="000000"/>
                          </a:solidFill>
                        </a:defRPr>
                      </a:pPr>
                      <a:r>
                        <a:rPr sz="1700">
                          <a:solidFill>
                            <a:srgbClr val="FFFFFF"/>
                          </a:solidFill>
                          <a:latin typeface="Optima"/>
                          <a:ea typeface="Optima"/>
                          <a:cs typeface="Optima"/>
                          <a:sym typeface="Optima"/>
                        </a:rPr>
                        <a:t>Country, choix du nombre de pays à afficher (n), de l’année et de l’intervalle de stabilité souhaité </a:t>
                      </a:r>
                    </a:p>
                  </a:txBody>
                  <a:tcPr marL="50800" marR="50800" marT="50800" marB="50800" anchor="t" anchorCtr="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noFill/>
                  </a:tcPr>
                </a:tc>
              </a:tr>
            </a:tbl>
          </a:graphicData>
        </a:graphic>
      </p:graphicFrame>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4" name="Choix de l’outil…"/>
          <p:cNvSpPr txBox="1"/>
          <p:nvPr/>
        </p:nvSpPr>
        <p:spPr>
          <a:xfrm>
            <a:off x="787625" y="10935518"/>
            <a:ext cx="22824498" cy="20111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23596">
              <a:lnSpc>
                <a:spcPct val="90000"/>
              </a:lnSpc>
              <a:spcBef>
                <a:spcPts val="0"/>
              </a:spcBef>
              <a:defRPr b="1" spc="-36" sz="3640" u="sng">
                <a:latin typeface="Optima"/>
                <a:ea typeface="Optima"/>
                <a:cs typeface="Optima"/>
                <a:sym typeface="Optima"/>
              </a:defRPr>
            </a:pPr>
            <a:r>
              <a:t>Choix de l’outil</a:t>
            </a:r>
          </a:p>
          <a:p>
            <a:pPr defTabSz="323596">
              <a:lnSpc>
                <a:spcPct val="90000"/>
              </a:lnSpc>
              <a:spcBef>
                <a:spcPts val="0"/>
              </a:spcBef>
              <a:defRPr spc="-31" sz="3185">
                <a:latin typeface="Optima"/>
                <a:ea typeface="Optima"/>
                <a:cs typeface="Optima"/>
                <a:sym typeface="Optima"/>
              </a:defRPr>
            </a:pPr>
            <a:r>
              <a:t>Power BI a été retenu pour la réalisation de ce projet en raison de sa popularité, de sa rapidité d’exécution, de sa flexibilité grâce au langage DAX, de ses possibilités de partage et de la gestion des accès grâce à Power BI Services</a:t>
            </a:r>
          </a:p>
        </p:txBody>
      </p:sp>
      <p:sp>
        <p:nvSpPr>
          <p:cNvPr id="205" name="Le projet"/>
          <p:cNvSpPr txBox="1"/>
          <p:nvPr>
            <p:ph type="ctrTitle"/>
          </p:nvPr>
        </p:nvSpPr>
        <p:spPr>
          <a:xfrm>
            <a:off x="1031074" y="763546"/>
            <a:ext cx="5990587" cy="1825060"/>
          </a:xfrm>
          <a:prstGeom prst="rect">
            <a:avLst/>
          </a:prstGeom>
        </p:spPr>
        <p:txBody>
          <a:bodyPr anchor="ctr"/>
          <a:lstStyle>
            <a:lvl1pPr algn="ctr">
              <a:defRPr spc="-101" sz="10100">
                <a:latin typeface="Optima"/>
                <a:ea typeface="Optima"/>
                <a:cs typeface="Optima"/>
                <a:sym typeface="Optima"/>
              </a:defRPr>
            </a:lvl1pPr>
          </a:lstStyle>
          <a:p>
            <a:pPr/>
            <a:r>
              <a:t>Le projet</a:t>
            </a:r>
          </a:p>
        </p:txBody>
      </p:sp>
      <p:sp>
        <p:nvSpPr>
          <p:cNvPr id="206" name="Numéro de diapositive"/>
          <p:cNvSpPr txBox="1"/>
          <p:nvPr>
            <p:ph type="sldNum" sz="quarter" idx="2"/>
          </p:nvPr>
        </p:nvSpPr>
        <p:spPr>
          <a:xfrm>
            <a:off x="11996673" y="12788900"/>
            <a:ext cx="326137" cy="561979"/>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sp>
        <p:nvSpPr>
          <p:cNvPr id="207" name="Une vue mondiale"/>
          <p:cNvSpPr txBox="1"/>
          <p:nvPr/>
        </p:nvSpPr>
        <p:spPr>
          <a:xfrm>
            <a:off x="777074" y="4050995"/>
            <a:ext cx="7277101" cy="8529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Une vue mondiale</a:t>
            </a:r>
          </a:p>
        </p:txBody>
      </p:sp>
      <p:sp>
        <p:nvSpPr>
          <p:cNvPr id="208" name="Une vue par continent"/>
          <p:cNvSpPr txBox="1"/>
          <p:nvPr/>
        </p:nvSpPr>
        <p:spPr>
          <a:xfrm>
            <a:off x="8562701" y="4050995"/>
            <a:ext cx="7277101" cy="8529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Une vue par continent</a:t>
            </a:r>
          </a:p>
        </p:txBody>
      </p:sp>
      <p:sp>
        <p:nvSpPr>
          <p:cNvPr id="209" name="Une vue par pays"/>
          <p:cNvSpPr txBox="1"/>
          <p:nvPr/>
        </p:nvSpPr>
        <p:spPr>
          <a:xfrm>
            <a:off x="16335021" y="4052037"/>
            <a:ext cx="7277101" cy="85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Une vue par pays </a:t>
            </a:r>
          </a:p>
        </p:txBody>
      </p:sp>
      <p:pic>
        <p:nvPicPr>
          <p:cNvPr id="210" name="vidéo-collée.png" descr="vidéo-collée.png"/>
          <p:cNvPicPr>
            <a:picLocks noChangeAspect="1"/>
          </p:cNvPicPr>
          <p:nvPr/>
        </p:nvPicPr>
        <p:blipFill>
          <a:blip r:embed="rId4">
            <a:extLst/>
          </a:blip>
          <a:stretch>
            <a:fillRect/>
          </a:stretch>
        </p:blipFill>
        <p:spPr>
          <a:xfrm>
            <a:off x="743856" y="6102121"/>
            <a:ext cx="7277101" cy="4104857"/>
          </a:xfrm>
          <a:prstGeom prst="rect">
            <a:avLst/>
          </a:prstGeom>
          <a:ln w="12700">
            <a:miter lim="400000"/>
          </a:ln>
        </p:spPr>
      </p:pic>
      <p:pic>
        <p:nvPicPr>
          <p:cNvPr id="211" name="vidéo-collée.png" descr="vidéo-collée.png"/>
          <p:cNvPicPr>
            <a:picLocks noChangeAspect="1"/>
          </p:cNvPicPr>
          <p:nvPr/>
        </p:nvPicPr>
        <p:blipFill>
          <a:blip r:embed="rId5">
            <a:extLst/>
          </a:blip>
          <a:stretch>
            <a:fillRect/>
          </a:stretch>
        </p:blipFill>
        <p:spPr>
          <a:xfrm>
            <a:off x="8562701" y="6102121"/>
            <a:ext cx="7277101" cy="4104857"/>
          </a:xfrm>
          <a:prstGeom prst="rect">
            <a:avLst/>
          </a:prstGeom>
          <a:ln w="12700">
            <a:miter lim="400000"/>
          </a:ln>
        </p:spPr>
      </p:pic>
      <p:pic>
        <p:nvPicPr>
          <p:cNvPr id="212" name="vidéo-collée.png" descr="vidéo-collée.png"/>
          <p:cNvPicPr>
            <a:picLocks noChangeAspect="1"/>
          </p:cNvPicPr>
          <p:nvPr/>
        </p:nvPicPr>
        <p:blipFill>
          <a:blip r:embed="rId6">
            <a:extLst/>
          </a:blip>
          <a:stretch>
            <a:fillRect/>
          </a:stretch>
        </p:blipFill>
        <p:spPr>
          <a:xfrm>
            <a:off x="16381547" y="6102121"/>
            <a:ext cx="7277101" cy="41087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207"/>
                                        </p:tgtEl>
                                        <p:attrNameLst>
                                          <p:attrName>style.opacity</p:attrName>
                                        </p:attrNameLst>
                                      </p:cBhvr>
                                      <p:to>
                                        <p:strVal val="0.00"/>
                                      </p:to>
                                    </p:set>
                                    <p:animEffect filter="image" prLst="opacity: 0.00; ">
                                      <p:cBhvr>
                                        <p:cTn id="7" dur="indefinite" fill="hold"/>
                                        <p:tgtEl>
                                          <p:spTgt spid="207"/>
                                        </p:tgtEl>
                                      </p:cBhvr>
                                    </p:animEffect>
                                  </p:childTnLst>
                                </p:cTn>
                              </p:par>
                            </p:childTnLst>
                          </p:cTn>
                        </p:par>
                        <p:par>
                          <p:cTn id="8" fill="hold">
                            <p:stCondLst>
                              <p:cond delay="0"/>
                            </p:stCondLst>
                            <p:childTnLst>
                              <p:par>
                                <p:cTn id="9" presetClass="emph" nodeType="withEffect" presetID="9" grpId="2" fill="hold">
                                  <p:stCondLst>
                                    <p:cond delay="0"/>
                                  </p:stCondLst>
                                  <p:childTnLst>
                                    <p:set>
                                      <p:cBhvr>
                                        <p:cTn id="10" dur="indefinite" fill="hold"/>
                                        <p:tgtEl>
                                          <p:spTgt spid="208"/>
                                        </p:tgtEl>
                                        <p:attrNameLst>
                                          <p:attrName>style.opacity</p:attrName>
                                        </p:attrNameLst>
                                      </p:cBhvr>
                                      <p:to>
                                        <p:strVal val="0.00"/>
                                      </p:to>
                                    </p:set>
                                    <p:animEffect filter="image" prLst="opacity: 0.00; ">
                                      <p:cBhvr>
                                        <p:cTn id="11" dur="indefinite" fill="hold"/>
                                        <p:tgtEl>
                                          <p:spTgt spid="208"/>
                                        </p:tgtEl>
                                      </p:cBhvr>
                                    </p:animEffect>
                                  </p:childTnLst>
                                </p:cTn>
                              </p:par>
                            </p:childTnLst>
                          </p:cTn>
                        </p:par>
                        <p:par>
                          <p:cTn id="12" fill="hold">
                            <p:stCondLst>
                              <p:cond delay="0"/>
                            </p:stCondLst>
                            <p:childTnLst>
                              <p:par>
                                <p:cTn id="13" presetClass="emph" nodeType="withEffect" presetID="9" grpId="3" fill="hold">
                                  <p:stCondLst>
                                    <p:cond delay="0"/>
                                  </p:stCondLst>
                                  <p:childTnLst>
                                    <p:set>
                                      <p:cBhvr>
                                        <p:cTn id="14" dur="indefinite" fill="hold"/>
                                        <p:tgtEl>
                                          <p:spTgt spid="209"/>
                                        </p:tgtEl>
                                        <p:attrNameLst>
                                          <p:attrName>style.opacity</p:attrName>
                                        </p:attrNameLst>
                                      </p:cBhvr>
                                      <p:to>
                                        <p:strVal val="0.00"/>
                                      </p:to>
                                    </p:set>
                                    <p:animEffect filter="image" prLst="opacity: 0.00; ">
                                      <p:cBhvr>
                                        <p:cTn id="15" dur="indefinite" fill="hold"/>
                                        <p:tgtEl>
                                          <p:spTgt spid="209"/>
                                        </p:tgtEl>
                                      </p:cBhvr>
                                    </p:animEffect>
                                  </p:childTnLst>
                                </p:cTn>
                              </p:par>
                            </p:childTnLst>
                          </p:cTn>
                        </p:par>
                        <p:par>
                          <p:cTn id="16" fill="hold">
                            <p:stCondLst>
                              <p:cond delay="0"/>
                            </p:stCondLst>
                            <p:childTnLst>
                              <p:par>
                                <p:cTn id="17" presetClass="emph" nodeType="withEffect" presetID="9" grpId="4" fill="hold">
                                  <p:stCondLst>
                                    <p:cond delay="0"/>
                                  </p:stCondLst>
                                  <p:childTnLst>
                                    <p:set>
                                      <p:cBhvr>
                                        <p:cTn id="18" dur="indefinite" fill="hold"/>
                                        <p:tgtEl>
                                          <p:spTgt spid="211"/>
                                        </p:tgtEl>
                                        <p:attrNameLst>
                                          <p:attrName>style.opacity</p:attrName>
                                        </p:attrNameLst>
                                      </p:cBhvr>
                                      <p:to>
                                        <p:strVal val="0.00"/>
                                      </p:to>
                                    </p:set>
                                    <p:animEffect filter="image" prLst="opacity: 0.00; ">
                                      <p:cBhvr>
                                        <p:cTn id="19" dur="indefinite" fill="hold"/>
                                        <p:tgtEl>
                                          <p:spTgt spid="211"/>
                                        </p:tgtEl>
                                      </p:cBhvr>
                                    </p:animEffect>
                                  </p:childTnLst>
                                </p:cTn>
                              </p:par>
                            </p:childTnLst>
                          </p:cTn>
                        </p:par>
                        <p:par>
                          <p:cTn id="20" fill="hold">
                            <p:stCondLst>
                              <p:cond delay="0"/>
                            </p:stCondLst>
                            <p:childTnLst>
                              <p:par>
                                <p:cTn id="21" presetClass="emph" nodeType="withEffect" presetID="9" grpId="5" fill="hold">
                                  <p:stCondLst>
                                    <p:cond delay="0"/>
                                  </p:stCondLst>
                                  <p:childTnLst>
                                    <p:set>
                                      <p:cBhvr>
                                        <p:cTn id="22" dur="indefinite" fill="hold"/>
                                        <p:tgtEl>
                                          <p:spTgt spid="212"/>
                                        </p:tgtEl>
                                        <p:attrNameLst>
                                          <p:attrName>style.opacity</p:attrName>
                                        </p:attrNameLst>
                                      </p:cBhvr>
                                      <p:to>
                                        <p:strVal val="0.00"/>
                                      </p:to>
                                    </p:set>
                                    <p:animEffect filter="image" prLst="opacity: 0.00; ">
                                      <p:cBhvr>
                                        <p:cTn id="23" dur="indefinite" fill="hold"/>
                                        <p:tgtEl>
                                          <p:spTgt spid="212"/>
                                        </p:tgtEl>
                                      </p:cBhvr>
                                    </p:animEffect>
                                  </p:childTnLst>
                                </p:cTn>
                              </p:par>
                            </p:childTnLst>
                          </p:cTn>
                        </p:par>
                        <p:par>
                          <p:cTn id="24" fill="hold">
                            <p:stCondLst>
                              <p:cond delay="0"/>
                            </p:stCondLst>
                            <p:childTnLst>
                              <p:par>
                                <p:cTn id="25" presetClass="emph" nodeType="withEffect" presetID="9" grpId="6" fill="hold">
                                  <p:stCondLst>
                                    <p:cond delay="0"/>
                                  </p:stCondLst>
                                  <p:childTnLst>
                                    <p:set>
                                      <p:cBhvr>
                                        <p:cTn id="26" dur="indefinite" fill="hold"/>
                                        <p:tgtEl>
                                          <p:spTgt spid="204"/>
                                        </p:tgtEl>
                                        <p:attrNameLst>
                                          <p:attrName>style.opacity</p:attrName>
                                        </p:attrNameLst>
                                      </p:cBhvr>
                                      <p:to>
                                        <p:strVal val="0.00"/>
                                      </p:to>
                                    </p:set>
                                    <p:animEffect filter="image" prLst="opacity: 0.00; ">
                                      <p:cBhvr>
                                        <p:cTn id="27" dur="indefinite" fill="hold"/>
                                        <p:tgtEl>
                                          <p:spTgt spid="204"/>
                                        </p:tgtEl>
                                      </p:cBhvr>
                                    </p:animEffect>
                                  </p:childTnLst>
                                </p:cTn>
                              </p:par>
                            </p:childTnLst>
                          </p:cTn>
                        </p:par>
                        <p:par>
                          <p:cTn id="28" fill="hold">
                            <p:stCondLst>
                              <p:cond delay="0"/>
                            </p:stCondLst>
                            <p:childTnLst>
                              <p:par>
                                <p:cTn id="29" presetClass="path" nodeType="withEffect" presetSubtype="0" presetID="-1" grpId="7" accel="50000" decel="50000" fill="hold">
                                  <p:stCondLst>
                                    <p:cond delay="0"/>
                                  </p:stCondLst>
                                  <p:childTnLst>
                                    <p:animMotion path="M 0.000000 0.000000 L 0.320015 -0.037919" origin="layout" pathEditMode="relative">
                                      <p:cBhvr>
                                        <p:cTn id="30" dur="1000" fill="hold"/>
                                        <p:tgtEl>
                                          <p:spTgt spid="210"/>
                                        </p:tgtEl>
                                        <p:attrNameLst>
                                          <p:attrName>ppt_x</p:attrName>
                                          <p:attrName>ppt_y</p:attrName>
                                        </p:attrNameLst>
                                      </p:cBhvr>
                                    </p:animMotion>
                                  </p:childTnLst>
                                </p:cTn>
                              </p:par>
                            </p:childTnLst>
                          </p:cTn>
                        </p:par>
                        <p:par>
                          <p:cTn id="31" fill="hold">
                            <p:stCondLst>
                              <p:cond delay="0"/>
                            </p:stCondLst>
                            <p:childTnLst>
                              <p:par>
                                <p:cTn id="32" presetClass="emph" nodeType="withEffect" presetSubtype="0" presetID="6" grpId="8" accel="50000" decel="50000" fill="hold">
                                  <p:stCondLst>
                                    <p:cond delay="0"/>
                                  </p:stCondLst>
                                  <p:childTnLst>
                                    <p:animScale>
                                      <p:cBhvr>
                                        <p:cTn id="33" dur="1000" fill="hold"/>
                                        <p:tgtEl>
                                          <p:spTgt spid="210"/>
                                        </p:tgtEl>
                                      </p:cBhvr>
                                      <p:by x="230890" y="230890"/>
                                    </p:animScale>
                                  </p:childTnLst>
                                </p:cTn>
                              </p:par>
                            </p:childTnLst>
                          </p:cTn>
                        </p:par>
                      </p:childTnLst>
                    </p:cTn>
                  </p:par>
                  <p:par>
                    <p:cTn id="34" fill="hold">
                      <p:stCondLst>
                        <p:cond delay="indefinite"/>
                      </p:stCondLst>
                      <p:childTnLst>
                        <p:par>
                          <p:cTn id="35" fill="hold">
                            <p:stCondLst>
                              <p:cond delay="0"/>
                            </p:stCondLst>
                            <p:childTnLst>
                              <p:par>
                                <p:cTn id="36" presetClass="emph" nodeType="clickEffect" presetID="9" grpId="9" fill="hold">
                                  <p:stCondLst>
                                    <p:cond delay="0"/>
                                  </p:stCondLst>
                                  <p:childTnLst>
                                    <p:set>
                                      <p:cBhvr>
                                        <p:cTn id="37" dur="indefinite" fill="hold"/>
                                        <p:tgtEl>
                                          <p:spTgt spid="210"/>
                                        </p:tgtEl>
                                        <p:attrNameLst>
                                          <p:attrName>style.opacity</p:attrName>
                                        </p:attrNameLst>
                                      </p:cBhvr>
                                      <p:to>
                                        <p:strVal val="0.00"/>
                                      </p:to>
                                    </p:set>
                                    <p:animEffect filter="image" prLst="opacity: 0.00; ">
                                      <p:cBhvr>
                                        <p:cTn id="38" dur="indefinite" fill="hold"/>
                                        <p:tgtEl>
                                          <p:spTgt spid="210"/>
                                        </p:tgtEl>
                                      </p:cBhvr>
                                    </p:animEffect>
                                  </p:childTnLst>
                                </p:cTn>
                              </p:par>
                            </p:childTnLst>
                          </p:cTn>
                        </p:par>
                        <p:par>
                          <p:cTn id="39" fill="hold">
                            <p:stCondLst>
                              <p:cond delay="0"/>
                            </p:stCondLst>
                            <p:childTnLst>
                              <p:par>
                                <p:cTn id="40" presetClass="emph" nodeType="withEffect" presetSubtype="0" presetID="6" grpId="10" accel="50000" decel="50000" fill="hold">
                                  <p:stCondLst>
                                    <p:cond delay="0"/>
                                  </p:stCondLst>
                                  <p:childTnLst>
                                    <p:animScale>
                                      <p:cBhvr>
                                        <p:cTn id="41" dur="1000" fill="hold"/>
                                        <p:tgtEl>
                                          <p:spTgt spid="210"/>
                                        </p:tgtEl>
                                      </p:cBhvr>
                                      <p:by x="43310" y="43310"/>
                                    </p:animScale>
                                  </p:childTnLst>
                                </p:cTn>
                              </p:par>
                            </p:childTnLst>
                          </p:cTn>
                        </p:par>
                        <p:par>
                          <p:cTn id="42" fill="hold">
                            <p:stCondLst>
                              <p:cond delay="0"/>
                            </p:stCondLst>
                            <p:childTnLst>
                              <p:par>
                                <p:cTn id="43" presetClass="path" nodeType="withEffect" presetSubtype="0" presetID="-1" grpId="11" accel="50000" decel="50000" fill="hold">
                                  <p:stCondLst>
                                    <p:cond delay="0"/>
                                  </p:stCondLst>
                                  <p:childTnLst>
                                    <p:animMotion path="M 0.320015 -0.037919 L 0.000223 -0.000446" origin="layout" pathEditMode="relative">
                                      <p:cBhvr>
                                        <p:cTn id="44" dur="1000" fill="hold"/>
                                        <p:tgtEl>
                                          <p:spTgt spid="210"/>
                                        </p:tgtEl>
                                        <p:attrNameLst>
                                          <p:attrName>ppt_x</p:attrName>
                                          <p:attrName>ppt_y</p:attrName>
                                        </p:attrNameLst>
                                      </p:cBhvr>
                                    </p:animMotion>
                                  </p:childTnLst>
                                </p:cTn>
                              </p:par>
                            </p:childTnLst>
                          </p:cTn>
                        </p:par>
                        <p:par>
                          <p:cTn id="45" fill="hold">
                            <p:stCondLst>
                              <p:cond delay="0"/>
                            </p:stCondLst>
                            <p:childTnLst>
                              <p:par>
                                <p:cTn id="46" presetClass="emph" nodeType="withEffect" presetID="9" grpId="12" fill="hold">
                                  <p:stCondLst>
                                    <p:cond delay="0"/>
                                  </p:stCondLst>
                                  <p:childTnLst>
                                    <p:set>
                                      <p:cBhvr>
                                        <p:cTn id="47" dur="indefinite" fill="hold"/>
                                        <p:tgtEl>
                                          <p:spTgt spid="211"/>
                                        </p:tgtEl>
                                        <p:attrNameLst>
                                          <p:attrName>style.opacity</p:attrName>
                                        </p:attrNameLst>
                                      </p:cBhvr>
                                      <p:to>
                                        <p:strVal val="1.00"/>
                                      </p:to>
                                    </p:set>
                                    <p:animEffect filter="image" prLst="opacity: 1.00; ">
                                      <p:cBhvr>
                                        <p:cTn id="48" dur="indefinite" fill="hold"/>
                                        <p:tgtEl>
                                          <p:spTgt spid="211"/>
                                        </p:tgtEl>
                                      </p:cBhvr>
                                    </p:animEffect>
                                  </p:childTnLst>
                                </p:cTn>
                              </p:par>
                            </p:childTnLst>
                          </p:cTn>
                        </p:par>
                        <p:par>
                          <p:cTn id="49" fill="hold">
                            <p:stCondLst>
                              <p:cond delay="0"/>
                            </p:stCondLst>
                            <p:childTnLst>
                              <p:par>
                                <p:cTn id="50" presetClass="emph" nodeType="withEffect" presetSubtype="0" presetID="6" grpId="13" accel="50000" decel="50000" fill="hold">
                                  <p:stCondLst>
                                    <p:cond delay="0"/>
                                  </p:stCondLst>
                                  <p:childTnLst>
                                    <p:animScale>
                                      <p:cBhvr>
                                        <p:cTn id="51" dur="1000" fill="hold"/>
                                        <p:tgtEl>
                                          <p:spTgt spid="211"/>
                                        </p:tgtEl>
                                      </p:cBhvr>
                                      <p:by x="230890" y="230890"/>
                                    </p:animScale>
                                  </p:childTnLst>
                                </p:cTn>
                              </p:par>
                            </p:childTnLst>
                          </p:cTn>
                        </p:par>
                        <p:par>
                          <p:cTn id="52" fill="hold">
                            <p:stCondLst>
                              <p:cond delay="0"/>
                            </p:stCondLst>
                            <p:childTnLst>
                              <p:par>
                                <p:cTn id="53" presetClass="path" nodeType="withEffect" presetSubtype="0" presetID="-1" grpId="14" accel="50000" decel="50000" fill="hold">
                                  <p:stCondLst>
                                    <p:cond delay="0"/>
                                  </p:stCondLst>
                                  <p:childTnLst>
                                    <p:animMotion path="M 0.000000 0.000000 L -0.000640 -0.037919" origin="layout" pathEditMode="relative">
                                      <p:cBhvr>
                                        <p:cTn id="54" dur="1000" fill="hold"/>
                                        <p:tgtEl>
                                          <p:spTgt spid="211"/>
                                        </p:tgtEl>
                                        <p:attrNameLst>
                                          <p:attrName>ppt_x</p:attrName>
                                          <p:attrName>ppt_y</p:attrName>
                                        </p:attrNameLst>
                                      </p:cBhvr>
                                    </p:animMotion>
                                  </p:childTnLst>
                                </p:cTn>
                              </p:par>
                            </p:childTnLst>
                          </p:cTn>
                        </p:par>
                      </p:childTnLst>
                    </p:cTn>
                  </p:par>
                  <p:par>
                    <p:cTn id="55" fill="hold">
                      <p:stCondLst>
                        <p:cond delay="indefinite"/>
                      </p:stCondLst>
                      <p:childTnLst>
                        <p:par>
                          <p:cTn id="56" fill="hold">
                            <p:stCondLst>
                              <p:cond delay="0"/>
                            </p:stCondLst>
                            <p:childTnLst>
                              <p:par>
                                <p:cTn id="57" presetClass="emph" nodeType="clickEffect" presetID="9" grpId="15" fill="hold">
                                  <p:stCondLst>
                                    <p:cond delay="0"/>
                                  </p:stCondLst>
                                  <p:childTnLst>
                                    <p:set>
                                      <p:cBhvr>
                                        <p:cTn id="58" dur="indefinite" fill="hold"/>
                                        <p:tgtEl>
                                          <p:spTgt spid="211"/>
                                        </p:tgtEl>
                                        <p:attrNameLst>
                                          <p:attrName>style.opacity</p:attrName>
                                        </p:attrNameLst>
                                      </p:cBhvr>
                                      <p:to>
                                        <p:strVal val="0.00"/>
                                      </p:to>
                                    </p:set>
                                    <p:animEffect filter="image" prLst="opacity: 0.00; ">
                                      <p:cBhvr>
                                        <p:cTn id="59" dur="indefinite" fill="hold"/>
                                        <p:tgtEl>
                                          <p:spTgt spid="211"/>
                                        </p:tgtEl>
                                      </p:cBhvr>
                                    </p:animEffect>
                                  </p:childTnLst>
                                </p:cTn>
                              </p:par>
                            </p:childTnLst>
                          </p:cTn>
                        </p:par>
                        <p:par>
                          <p:cTn id="60" fill="hold">
                            <p:stCondLst>
                              <p:cond delay="0"/>
                            </p:stCondLst>
                            <p:childTnLst>
                              <p:par>
                                <p:cTn id="61" presetClass="emph" nodeType="withEffect" presetSubtype="0" presetID="6" grpId="16" accel="50000" decel="50000" fill="hold">
                                  <p:stCondLst>
                                    <p:cond delay="0"/>
                                  </p:stCondLst>
                                  <p:childTnLst>
                                    <p:animScale>
                                      <p:cBhvr>
                                        <p:cTn id="62" dur="1000" fill="hold"/>
                                        <p:tgtEl>
                                          <p:spTgt spid="211"/>
                                        </p:tgtEl>
                                      </p:cBhvr>
                                      <p:by x="43310" y="43310"/>
                                    </p:animScale>
                                  </p:childTnLst>
                                </p:cTn>
                              </p:par>
                            </p:childTnLst>
                          </p:cTn>
                        </p:par>
                        <p:par>
                          <p:cTn id="63" fill="hold">
                            <p:stCondLst>
                              <p:cond delay="0"/>
                            </p:stCondLst>
                            <p:childTnLst>
                              <p:par>
                                <p:cTn id="64" presetClass="path" nodeType="withEffect" presetSubtype="0" presetID="-1" grpId="17" accel="50000" decel="50000" fill="hold">
                                  <p:stCondLst>
                                    <p:cond delay="0"/>
                                  </p:stCondLst>
                                  <p:childTnLst>
                                    <p:animMotion path="M -0.000640 -0.037919 L -0.000119 -0.000446" origin="layout" pathEditMode="relative">
                                      <p:cBhvr>
                                        <p:cTn id="65" dur="1000" fill="hold"/>
                                        <p:tgtEl>
                                          <p:spTgt spid="211"/>
                                        </p:tgtEl>
                                        <p:attrNameLst>
                                          <p:attrName>ppt_x</p:attrName>
                                          <p:attrName>ppt_y</p:attrName>
                                        </p:attrNameLst>
                                      </p:cBhvr>
                                    </p:animMotion>
                                  </p:childTnLst>
                                </p:cTn>
                              </p:par>
                            </p:childTnLst>
                          </p:cTn>
                        </p:par>
                        <p:par>
                          <p:cTn id="66" fill="hold">
                            <p:stCondLst>
                              <p:cond delay="0"/>
                            </p:stCondLst>
                            <p:childTnLst>
                              <p:par>
                                <p:cTn id="67" presetClass="emph" nodeType="withEffect" presetID="9" grpId="18" fill="hold">
                                  <p:stCondLst>
                                    <p:cond delay="0"/>
                                  </p:stCondLst>
                                  <p:childTnLst>
                                    <p:set>
                                      <p:cBhvr>
                                        <p:cTn id="68" dur="indefinite" fill="hold"/>
                                        <p:tgtEl>
                                          <p:spTgt spid="212"/>
                                        </p:tgtEl>
                                        <p:attrNameLst>
                                          <p:attrName>style.opacity</p:attrName>
                                        </p:attrNameLst>
                                      </p:cBhvr>
                                      <p:to>
                                        <p:strVal val="1.00"/>
                                      </p:to>
                                    </p:set>
                                    <p:animEffect filter="image" prLst="opacity: 1.00; ">
                                      <p:cBhvr>
                                        <p:cTn id="69" dur="indefinite" fill="hold"/>
                                        <p:tgtEl>
                                          <p:spTgt spid="212"/>
                                        </p:tgtEl>
                                      </p:cBhvr>
                                    </p:animEffect>
                                  </p:childTnLst>
                                </p:cTn>
                              </p:par>
                            </p:childTnLst>
                          </p:cTn>
                        </p:par>
                        <p:par>
                          <p:cTn id="70" fill="hold">
                            <p:stCondLst>
                              <p:cond delay="0"/>
                            </p:stCondLst>
                            <p:childTnLst>
                              <p:par>
                                <p:cTn id="71" presetClass="emph" nodeType="withEffect" presetSubtype="0" presetID="6" grpId="19" accel="50000" decel="50000" fill="hold">
                                  <p:stCondLst>
                                    <p:cond delay="0"/>
                                  </p:stCondLst>
                                  <p:childTnLst>
                                    <p:animScale>
                                      <p:cBhvr>
                                        <p:cTn id="72" dur="1000" fill="hold"/>
                                        <p:tgtEl>
                                          <p:spTgt spid="212"/>
                                        </p:tgtEl>
                                      </p:cBhvr>
                                      <p:by x="230890" y="230890"/>
                                    </p:animScale>
                                  </p:childTnLst>
                                </p:cTn>
                              </p:par>
                            </p:childTnLst>
                          </p:cTn>
                        </p:par>
                        <p:par>
                          <p:cTn id="73" fill="hold">
                            <p:stCondLst>
                              <p:cond delay="0"/>
                            </p:stCondLst>
                            <p:childTnLst>
                              <p:par>
                                <p:cTn id="74" presetClass="path" nodeType="withEffect" presetSubtype="0" presetID="-1" grpId="20" accel="50000" decel="50000" fill="hold">
                                  <p:stCondLst>
                                    <p:cond delay="0"/>
                                  </p:stCondLst>
                                  <p:childTnLst>
                                    <p:animMotion path="M 0.000000 0.000000 L -0.321295 -0.037736" origin="layout" pathEditMode="relative">
                                      <p:cBhvr>
                                        <p:cTn id="75" dur="1000" fill="hold"/>
                                        <p:tgtEl>
                                          <p:spTgt spid="212"/>
                                        </p:tgtEl>
                                        <p:attrNameLst>
                                          <p:attrName>ppt_x</p:attrName>
                                          <p:attrName>ppt_y</p:attrName>
                                        </p:attrNameLst>
                                      </p:cBhvr>
                                    </p:animMotion>
                                  </p:childTnLst>
                                </p:cTn>
                              </p:par>
                            </p:childTnLst>
                          </p:cTn>
                        </p:par>
                      </p:childTnLst>
                    </p:cTn>
                  </p:par>
                  <p:par>
                    <p:cTn id="76" fill="hold">
                      <p:stCondLst>
                        <p:cond delay="indefinite"/>
                      </p:stCondLst>
                      <p:childTnLst>
                        <p:par>
                          <p:cTn id="77" fill="hold">
                            <p:stCondLst>
                              <p:cond delay="0"/>
                            </p:stCondLst>
                            <p:childTnLst>
                              <p:par>
                                <p:cTn id="78" presetClass="emph" nodeType="clickEffect" presetSubtype="0" presetID="6" grpId="21" accel="50000" decel="50000" fill="hold">
                                  <p:stCondLst>
                                    <p:cond delay="0"/>
                                  </p:stCondLst>
                                  <p:childTnLst>
                                    <p:animScale>
                                      <p:cBhvr>
                                        <p:cTn id="79" dur="1000" fill="hold"/>
                                        <p:tgtEl>
                                          <p:spTgt spid="212"/>
                                        </p:tgtEl>
                                      </p:cBhvr>
                                      <p:by x="43310" y="43310"/>
                                    </p:animScale>
                                  </p:childTnLst>
                                </p:cTn>
                              </p:par>
                            </p:childTnLst>
                          </p:cTn>
                        </p:par>
                        <p:par>
                          <p:cTn id="80" fill="hold">
                            <p:stCondLst>
                              <p:cond delay="0"/>
                            </p:stCondLst>
                            <p:childTnLst>
                              <p:par>
                                <p:cTn id="81" presetClass="path" nodeType="withEffect" presetSubtype="0" presetID="-1" grpId="22" accel="50000" decel="50000" fill="hold">
                                  <p:stCondLst>
                                    <p:cond delay="0"/>
                                  </p:stCondLst>
                                  <p:childTnLst>
                                    <p:animMotion path="M -0.321295 -0.037736 L 0.000060 -0.000446" origin="layout" pathEditMode="relative">
                                      <p:cBhvr>
                                        <p:cTn id="82" dur="1000" fill="hold"/>
                                        <p:tgtEl>
                                          <p:spTgt spid="212"/>
                                        </p:tgtEl>
                                        <p:attrNameLst>
                                          <p:attrName>ppt_x</p:attrName>
                                          <p:attrName>ppt_y</p:attrName>
                                        </p:attrNameLst>
                                      </p:cBhvr>
                                    </p:animMotion>
                                  </p:childTnLst>
                                </p:cTn>
                              </p:par>
                            </p:childTnLst>
                          </p:cTn>
                        </p:par>
                        <p:par>
                          <p:cTn id="83" fill="hold">
                            <p:stCondLst>
                              <p:cond delay="0"/>
                            </p:stCondLst>
                            <p:childTnLst>
                              <p:par>
                                <p:cTn id="84" presetClass="emph" nodeType="withEffect" presetID="9" grpId="23" fill="hold">
                                  <p:stCondLst>
                                    <p:cond delay="0"/>
                                  </p:stCondLst>
                                  <p:childTnLst>
                                    <p:set>
                                      <p:cBhvr>
                                        <p:cTn id="85" dur="indefinite" fill="hold"/>
                                        <p:tgtEl>
                                          <p:spTgt spid="207"/>
                                        </p:tgtEl>
                                        <p:attrNameLst>
                                          <p:attrName>style.opacity</p:attrName>
                                        </p:attrNameLst>
                                      </p:cBhvr>
                                      <p:to>
                                        <p:strVal val="1.00"/>
                                      </p:to>
                                    </p:set>
                                    <p:animEffect filter="image" prLst="opacity: 1.00; ">
                                      <p:cBhvr>
                                        <p:cTn id="86" dur="indefinite" fill="hold"/>
                                        <p:tgtEl>
                                          <p:spTgt spid="207"/>
                                        </p:tgtEl>
                                      </p:cBhvr>
                                    </p:animEffect>
                                  </p:childTnLst>
                                </p:cTn>
                              </p:par>
                            </p:childTnLst>
                          </p:cTn>
                        </p:par>
                        <p:par>
                          <p:cTn id="87" fill="hold">
                            <p:stCondLst>
                              <p:cond delay="0"/>
                            </p:stCondLst>
                            <p:childTnLst>
                              <p:par>
                                <p:cTn id="88" presetClass="emph" nodeType="withEffect" presetID="9" grpId="24" fill="hold">
                                  <p:stCondLst>
                                    <p:cond delay="0"/>
                                  </p:stCondLst>
                                  <p:childTnLst>
                                    <p:set>
                                      <p:cBhvr>
                                        <p:cTn id="89" dur="indefinite" fill="hold"/>
                                        <p:tgtEl>
                                          <p:spTgt spid="210"/>
                                        </p:tgtEl>
                                        <p:attrNameLst>
                                          <p:attrName>style.opacity</p:attrName>
                                        </p:attrNameLst>
                                      </p:cBhvr>
                                      <p:to>
                                        <p:strVal val="1.00"/>
                                      </p:to>
                                    </p:set>
                                    <p:animEffect filter="image" prLst="opacity: 1.00; ">
                                      <p:cBhvr>
                                        <p:cTn id="90" dur="indefinite" fill="hold"/>
                                        <p:tgtEl>
                                          <p:spTgt spid="210"/>
                                        </p:tgtEl>
                                      </p:cBhvr>
                                    </p:animEffect>
                                  </p:childTnLst>
                                </p:cTn>
                              </p:par>
                            </p:childTnLst>
                          </p:cTn>
                        </p:par>
                        <p:par>
                          <p:cTn id="91" fill="hold">
                            <p:stCondLst>
                              <p:cond delay="0"/>
                            </p:stCondLst>
                            <p:childTnLst>
                              <p:par>
                                <p:cTn id="92" presetClass="emph" nodeType="withEffect" presetID="9" grpId="25" fill="hold">
                                  <p:stCondLst>
                                    <p:cond delay="0"/>
                                  </p:stCondLst>
                                  <p:childTnLst>
                                    <p:set>
                                      <p:cBhvr>
                                        <p:cTn id="93" dur="indefinite" fill="hold"/>
                                        <p:tgtEl>
                                          <p:spTgt spid="208"/>
                                        </p:tgtEl>
                                        <p:attrNameLst>
                                          <p:attrName>style.opacity</p:attrName>
                                        </p:attrNameLst>
                                      </p:cBhvr>
                                      <p:to>
                                        <p:strVal val="1.00"/>
                                      </p:to>
                                    </p:set>
                                    <p:animEffect filter="image" prLst="opacity: 1.00; ">
                                      <p:cBhvr>
                                        <p:cTn id="94" dur="indefinite" fill="hold"/>
                                        <p:tgtEl>
                                          <p:spTgt spid="208"/>
                                        </p:tgtEl>
                                      </p:cBhvr>
                                    </p:animEffect>
                                  </p:childTnLst>
                                </p:cTn>
                              </p:par>
                            </p:childTnLst>
                          </p:cTn>
                        </p:par>
                        <p:par>
                          <p:cTn id="95" fill="hold">
                            <p:stCondLst>
                              <p:cond delay="0"/>
                            </p:stCondLst>
                            <p:childTnLst>
                              <p:par>
                                <p:cTn id="96" presetClass="emph" nodeType="withEffect" presetID="9" grpId="26" fill="hold">
                                  <p:stCondLst>
                                    <p:cond delay="0"/>
                                  </p:stCondLst>
                                  <p:childTnLst>
                                    <p:set>
                                      <p:cBhvr>
                                        <p:cTn id="97" dur="indefinite" fill="hold"/>
                                        <p:tgtEl>
                                          <p:spTgt spid="211"/>
                                        </p:tgtEl>
                                        <p:attrNameLst>
                                          <p:attrName>style.opacity</p:attrName>
                                        </p:attrNameLst>
                                      </p:cBhvr>
                                      <p:to>
                                        <p:strVal val="1.00"/>
                                      </p:to>
                                    </p:set>
                                    <p:animEffect filter="image" prLst="opacity: 1.00; ">
                                      <p:cBhvr>
                                        <p:cTn id="98" dur="indefinite" fill="hold"/>
                                        <p:tgtEl>
                                          <p:spTgt spid="211"/>
                                        </p:tgtEl>
                                      </p:cBhvr>
                                    </p:animEffect>
                                  </p:childTnLst>
                                </p:cTn>
                              </p:par>
                            </p:childTnLst>
                          </p:cTn>
                        </p:par>
                        <p:par>
                          <p:cTn id="99" fill="hold">
                            <p:stCondLst>
                              <p:cond delay="0"/>
                            </p:stCondLst>
                            <p:childTnLst>
                              <p:par>
                                <p:cTn id="100" presetClass="emph" nodeType="withEffect" presetID="9" grpId="27" fill="hold">
                                  <p:stCondLst>
                                    <p:cond delay="0"/>
                                  </p:stCondLst>
                                  <p:childTnLst>
                                    <p:set>
                                      <p:cBhvr>
                                        <p:cTn id="101" dur="indefinite" fill="hold"/>
                                        <p:tgtEl>
                                          <p:spTgt spid="209"/>
                                        </p:tgtEl>
                                        <p:attrNameLst>
                                          <p:attrName>style.opacity</p:attrName>
                                        </p:attrNameLst>
                                      </p:cBhvr>
                                      <p:to>
                                        <p:strVal val="1.00"/>
                                      </p:to>
                                    </p:set>
                                    <p:animEffect filter="image" prLst="opacity: 1.00; ">
                                      <p:cBhvr>
                                        <p:cTn id="102" dur="indefinite" fill="hold"/>
                                        <p:tgtEl>
                                          <p:spTgt spid="209"/>
                                        </p:tgtEl>
                                      </p:cBhvr>
                                    </p:animEffect>
                                  </p:childTnLst>
                                </p:cTn>
                              </p:par>
                            </p:childTnLst>
                          </p:cTn>
                        </p:par>
                        <p:par>
                          <p:cTn id="103" fill="hold">
                            <p:stCondLst>
                              <p:cond delay="0"/>
                            </p:stCondLst>
                            <p:childTnLst>
                              <p:par>
                                <p:cTn id="104" presetClass="emph" nodeType="withEffect" presetID="9" grpId="28" fill="hold">
                                  <p:stCondLst>
                                    <p:cond delay="1000"/>
                                  </p:stCondLst>
                                  <p:childTnLst>
                                    <p:set>
                                      <p:cBhvr>
                                        <p:cTn id="105" dur="indefinite" fill="hold"/>
                                        <p:tgtEl>
                                          <p:spTgt spid="204"/>
                                        </p:tgtEl>
                                        <p:attrNameLst>
                                          <p:attrName>style.opacity</p:attrName>
                                        </p:attrNameLst>
                                      </p:cBhvr>
                                      <p:to>
                                        <p:strVal val="1.00"/>
                                      </p:to>
                                    </p:set>
                                    <p:animEffect filter="image" prLst="opacity: 1.00; ">
                                      <p:cBhvr>
                                        <p:cTn id="106" dur="indefinite" fill="hold"/>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2" grpId="18"/>
      <p:bldP build="whole" bldLvl="1" animBg="1" rev="0" advAuto="0" spid="209" grpId="3"/>
      <p:bldP build="whole" bldLvl="1" animBg="1" rev="0" advAuto="0" spid="212" grpId="21"/>
      <p:bldP build="whole" bldLvl="1" animBg="1" rev="0" advAuto="0" spid="212" grpId="19"/>
      <p:bldP build="whole" bldLvl="1" animBg="1" rev="0" advAuto="0" spid="211" grpId="4"/>
      <p:bldP build="whole" bldLvl="1" animBg="1" rev="0" advAuto="0" spid="210" grpId="8"/>
      <p:bldP build="whole" bldLvl="1" animBg="1" rev="0" advAuto="0" spid="210" grpId="9"/>
      <p:bldP build="whole" bldLvl="1" animBg="1" rev="0" advAuto="0" spid="210" grpId="10"/>
      <p:bldP build="whole" bldLvl="1" animBg="1" rev="0" advAuto="0" spid="204" grpId="6"/>
      <p:bldP build="whole" bldLvl="1" animBg="1" rev="0" advAuto="0" spid="207" grpId="23"/>
      <p:bldP build="whole" bldLvl="1" animBg="1" rev="0" advAuto="0" spid="211" grpId="12"/>
      <p:bldP build="whole" bldLvl="1" animBg="1" rev="0" advAuto="0" spid="211" grpId="13"/>
      <p:bldP build="whole" bldLvl="1" animBg="1" rev="0" advAuto="0" spid="211" grpId="15"/>
      <p:bldP build="whole" bldLvl="1" animBg="1" rev="0" advAuto="0" spid="211" grpId="16"/>
      <p:bldP build="whole" bldLvl="1" animBg="1" rev="0" advAuto="0" spid="208" grpId="25"/>
      <p:bldP build="whole" bldLvl="1" animBg="1" rev="0" advAuto="0" spid="209" grpId="27"/>
      <p:bldP build="whole" bldLvl="1" animBg="1" rev="0" advAuto="0" spid="210" grpId="24"/>
      <p:bldP build="whole" bldLvl="1" animBg="1" rev="0" advAuto="0" spid="212" grpId="5"/>
      <p:bldP build="whole" bldLvl="1" animBg="1" rev="0" advAuto="0" spid="207" grpId="1"/>
      <p:bldP build="whole" bldLvl="1" animBg="1" rev="0" advAuto="0" spid="211" grpId="26"/>
      <p:bldP build="whole" bldLvl="1" animBg="1" rev="0" advAuto="0" spid="204" grpId="28"/>
      <p:bldP build="whole" bldLvl="1" animBg="1" rev="0" advAuto="0" spid="208"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6" name="Les indicateurs"/>
          <p:cNvSpPr txBox="1"/>
          <p:nvPr>
            <p:ph type="ctrTitle"/>
          </p:nvPr>
        </p:nvSpPr>
        <p:spPr>
          <a:xfrm>
            <a:off x="1031074" y="763546"/>
            <a:ext cx="8499233" cy="1825060"/>
          </a:xfrm>
          <a:prstGeom prst="rect">
            <a:avLst/>
          </a:prstGeom>
        </p:spPr>
        <p:txBody>
          <a:bodyPr anchor="ctr"/>
          <a:lstStyle>
            <a:lvl1pPr algn="ctr">
              <a:defRPr spc="-101" sz="10100">
                <a:latin typeface="Optima"/>
                <a:ea typeface="Optima"/>
                <a:cs typeface="Optima"/>
                <a:sym typeface="Optima"/>
              </a:defRPr>
            </a:lvl1pPr>
          </a:lstStyle>
          <a:p>
            <a:pPr/>
            <a:r>
              <a:t>Les indicateurs</a:t>
            </a:r>
          </a:p>
        </p:txBody>
      </p:sp>
      <p:sp>
        <p:nvSpPr>
          <p:cNvPr id="217" name="Numéro de diapositive"/>
          <p:cNvSpPr txBox="1"/>
          <p:nvPr>
            <p:ph type="sldNum" sz="quarter" idx="2"/>
          </p:nvPr>
        </p:nvSpPr>
        <p:spPr>
          <a:xfrm>
            <a:off x="11996673" y="12788900"/>
            <a:ext cx="326137" cy="561979"/>
          </a:xfrm>
          <a:prstGeom prst="rect">
            <a:avLst/>
          </a:prstGeom>
          <a:extLst>
            <a:ext uri="{C572A759-6A51-4108-AA02-DFA0A04FC94B}">
              <ma14:wrappingTextBoxFlag xmlns:ma14="http://schemas.microsoft.com/office/mac/drawingml/2011/main" val="1"/>
            </a:ext>
          </a:extLst>
        </p:spPr>
        <p:txBody>
          <a:bodyPr/>
          <a:lstStyle>
            <a:lvl1pPr>
              <a:defRPr sz="3000">
                <a:latin typeface="Optima"/>
                <a:ea typeface="Optima"/>
                <a:cs typeface="Optima"/>
                <a:sym typeface="Optima"/>
              </a:defRPr>
            </a:lvl1pPr>
          </a:lstStyle>
          <a:p>
            <a:pPr/>
            <a:fld id="{86CB4B4D-7CA3-9044-876B-883B54F8677D}" type="slidenum"/>
          </a:p>
        </p:txBody>
      </p:sp>
      <p:grpSp>
        <p:nvGrpSpPr>
          <p:cNvPr id="226" name="Grouper"/>
          <p:cNvGrpSpPr/>
          <p:nvPr/>
        </p:nvGrpSpPr>
        <p:grpSpPr>
          <a:xfrm>
            <a:off x="777407" y="3731642"/>
            <a:ext cx="5334001" cy="8462526"/>
            <a:chOff x="0" y="0"/>
            <a:chExt cx="5334000" cy="8462524"/>
          </a:xfrm>
        </p:grpSpPr>
        <p:sp>
          <p:nvSpPr>
            <p:cNvPr id="218" name="Le niveau d’accès"/>
            <p:cNvSpPr txBox="1"/>
            <p:nvPr/>
          </p:nvSpPr>
          <p:spPr>
            <a:xfrm>
              <a:off x="0" y="0"/>
              <a:ext cx="5334000" cy="1336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Le niveau d’accès</a:t>
              </a:r>
            </a:p>
          </p:txBody>
        </p:sp>
        <p:pic>
          <p:nvPicPr>
            <p:cNvPr id="219" name="vidéo-collée.png" descr="vidéo-collée.png"/>
            <p:cNvPicPr>
              <a:picLocks noChangeAspect="1"/>
            </p:cNvPicPr>
            <p:nvPr/>
          </p:nvPicPr>
          <p:blipFill>
            <a:blip r:embed="rId4">
              <a:extLst/>
            </a:blip>
            <a:srcRect l="13113" t="14728" r="23944" b="13903"/>
            <a:stretch>
              <a:fillRect/>
            </a:stretch>
          </p:blipFill>
          <p:spPr>
            <a:xfrm>
              <a:off x="1047188" y="5222607"/>
              <a:ext cx="3239624" cy="3239918"/>
            </a:xfrm>
            <a:custGeom>
              <a:avLst/>
              <a:gdLst/>
              <a:ahLst/>
              <a:cxnLst>
                <a:cxn ang="0">
                  <a:pos x="wd2" y="hd2"/>
                </a:cxn>
                <a:cxn ang="5400000">
                  <a:pos x="wd2" y="hd2"/>
                </a:cxn>
                <a:cxn ang="10800000">
                  <a:pos x="wd2" y="hd2"/>
                </a:cxn>
                <a:cxn ang="16200000">
                  <a:pos x="wd2" y="hd2"/>
                </a:cxn>
              </a:cxnLst>
              <a:rect l="0" t="0" r="r" b="b"/>
              <a:pathLst>
                <a:path w="21566" h="21412" fill="norm" stroke="1" extrusionOk="0">
                  <a:moveTo>
                    <a:pt x="11176" y="4"/>
                  </a:moveTo>
                  <a:cubicBezTo>
                    <a:pt x="8863" y="-54"/>
                    <a:pt x="6442" y="609"/>
                    <a:pt x="4692" y="1855"/>
                  </a:cubicBezTo>
                  <a:cubicBezTo>
                    <a:pt x="4505" y="1989"/>
                    <a:pt x="4265" y="2143"/>
                    <a:pt x="4161" y="2199"/>
                  </a:cubicBezTo>
                  <a:cubicBezTo>
                    <a:pt x="3770" y="2409"/>
                    <a:pt x="2276" y="3992"/>
                    <a:pt x="1815" y="4683"/>
                  </a:cubicBezTo>
                  <a:cubicBezTo>
                    <a:pt x="998" y="5908"/>
                    <a:pt x="439" y="7237"/>
                    <a:pt x="172" y="8580"/>
                  </a:cubicBezTo>
                  <a:cubicBezTo>
                    <a:pt x="57" y="9161"/>
                    <a:pt x="-1" y="9973"/>
                    <a:pt x="0" y="10773"/>
                  </a:cubicBezTo>
                  <a:cubicBezTo>
                    <a:pt x="1" y="11573"/>
                    <a:pt x="60" y="12361"/>
                    <a:pt x="177" y="12895"/>
                  </a:cubicBezTo>
                  <a:cubicBezTo>
                    <a:pt x="334" y="13613"/>
                    <a:pt x="495" y="14172"/>
                    <a:pt x="632" y="14479"/>
                  </a:cubicBezTo>
                  <a:cubicBezTo>
                    <a:pt x="1543" y="16535"/>
                    <a:pt x="2374" y="17699"/>
                    <a:pt x="3786" y="18891"/>
                  </a:cubicBezTo>
                  <a:cubicBezTo>
                    <a:pt x="5393" y="20248"/>
                    <a:pt x="7613" y="21192"/>
                    <a:pt x="9601" y="21364"/>
                  </a:cubicBezTo>
                  <a:cubicBezTo>
                    <a:pt x="11691" y="21546"/>
                    <a:pt x="13636" y="21210"/>
                    <a:pt x="15408" y="20362"/>
                  </a:cubicBezTo>
                  <a:cubicBezTo>
                    <a:pt x="17936" y="19153"/>
                    <a:pt x="19712" y="17240"/>
                    <a:pt x="20872" y="14479"/>
                  </a:cubicBezTo>
                  <a:cubicBezTo>
                    <a:pt x="21041" y="14077"/>
                    <a:pt x="21403" y="12558"/>
                    <a:pt x="21495" y="11870"/>
                  </a:cubicBezTo>
                  <a:cubicBezTo>
                    <a:pt x="21599" y="11090"/>
                    <a:pt x="21588" y="10163"/>
                    <a:pt x="21466" y="9380"/>
                  </a:cubicBezTo>
                  <a:cubicBezTo>
                    <a:pt x="21109" y="7091"/>
                    <a:pt x="20402" y="5487"/>
                    <a:pt x="18993" y="3773"/>
                  </a:cubicBezTo>
                  <a:cubicBezTo>
                    <a:pt x="18599" y="3293"/>
                    <a:pt x="17722" y="2453"/>
                    <a:pt x="17363" y="2209"/>
                  </a:cubicBezTo>
                  <a:cubicBezTo>
                    <a:pt x="15659" y="1053"/>
                    <a:pt x="14906" y="689"/>
                    <a:pt x="13424" y="308"/>
                  </a:cubicBezTo>
                  <a:cubicBezTo>
                    <a:pt x="12706" y="123"/>
                    <a:pt x="11947" y="23"/>
                    <a:pt x="11176" y="4"/>
                  </a:cubicBezTo>
                  <a:close/>
                  <a:moveTo>
                    <a:pt x="10674" y="4533"/>
                  </a:moveTo>
                  <a:cubicBezTo>
                    <a:pt x="11221" y="4526"/>
                    <a:pt x="11763" y="4589"/>
                    <a:pt x="12272" y="4727"/>
                  </a:cubicBezTo>
                  <a:cubicBezTo>
                    <a:pt x="14559" y="5350"/>
                    <a:pt x="16159" y="6951"/>
                    <a:pt x="16745" y="9199"/>
                  </a:cubicBezTo>
                  <a:cubicBezTo>
                    <a:pt x="16980" y="10101"/>
                    <a:pt x="16969" y="11385"/>
                    <a:pt x="16718" y="12331"/>
                  </a:cubicBezTo>
                  <a:cubicBezTo>
                    <a:pt x="16158" y="14449"/>
                    <a:pt x="14412" y="16149"/>
                    <a:pt x="12235" y="16698"/>
                  </a:cubicBezTo>
                  <a:cubicBezTo>
                    <a:pt x="10351" y="17173"/>
                    <a:pt x="8346" y="16700"/>
                    <a:pt x="6721" y="15397"/>
                  </a:cubicBezTo>
                  <a:cubicBezTo>
                    <a:pt x="5918" y="14754"/>
                    <a:pt x="4980" y="13258"/>
                    <a:pt x="4758" y="12266"/>
                  </a:cubicBezTo>
                  <a:cubicBezTo>
                    <a:pt x="4584" y="11486"/>
                    <a:pt x="4555" y="10352"/>
                    <a:pt x="4687" y="9551"/>
                  </a:cubicBezTo>
                  <a:cubicBezTo>
                    <a:pt x="4998" y="7669"/>
                    <a:pt x="6251" y="6014"/>
                    <a:pt x="8021" y="5150"/>
                  </a:cubicBezTo>
                  <a:cubicBezTo>
                    <a:pt x="8832" y="4754"/>
                    <a:pt x="9761" y="4545"/>
                    <a:pt x="10674" y="4533"/>
                  </a:cubicBezTo>
                  <a:close/>
                </a:path>
              </a:pathLst>
            </a:custGeom>
            <a:ln w="12700" cap="flat">
              <a:noFill/>
              <a:miter lim="400000"/>
            </a:ln>
            <a:effectLst/>
          </p:spPr>
        </p:pic>
        <p:sp>
          <p:nvSpPr>
            <p:cNvPr id="220" name="Cercle"/>
            <p:cNvSpPr/>
            <p:nvPr/>
          </p:nvSpPr>
          <p:spPr>
            <a:xfrm>
              <a:off x="1191713" y="3954110"/>
              <a:ext cx="602743" cy="596901"/>
            </a:xfrm>
            <a:prstGeom prst="ellipse">
              <a:avLst/>
            </a:prstGeom>
            <a:solidFill>
              <a:srgbClr val="01B701"/>
            </a:solidFill>
            <a:ln w="12700" cap="flat">
              <a:noFill/>
              <a:miter lim="400000"/>
            </a:ln>
            <a:effectLst/>
          </p:spPr>
          <p:txBody>
            <a:bodyPr wrap="square" lIns="50800" tIns="50800" rIns="50800" bIns="50800" numCol="1" anchor="ctr">
              <a:noAutofit/>
            </a:bodyPr>
            <a:lstStyle/>
            <a:p>
              <a:pPr algn="ctr" defTabSz="825500">
                <a:spcBef>
                  <a:spcPts val="0"/>
                </a:spcBef>
                <a:defRPr sz="3200">
                  <a:solidFill>
                    <a:schemeClr val="accent1">
                      <a:satOff val="5092"/>
                      <a:lumOff val="-28652"/>
                    </a:schemeClr>
                  </a:solidFill>
                </a:defRPr>
              </a:pPr>
            </a:p>
          </p:txBody>
        </p:sp>
        <p:sp>
          <p:nvSpPr>
            <p:cNvPr id="221" name="Cercle"/>
            <p:cNvSpPr/>
            <p:nvPr/>
          </p:nvSpPr>
          <p:spPr>
            <a:xfrm>
              <a:off x="1194634" y="2952144"/>
              <a:ext cx="596901" cy="596901"/>
            </a:xfrm>
            <a:prstGeom prst="ellipse">
              <a:avLst/>
            </a:prstGeom>
            <a:solidFill>
              <a:srgbClr val="FF9300"/>
            </a:solidFill>
            <a:ln w="12700" cap="flat">
              <a:noFill/>
              <a:miter lim="400000"/>
            </a:ln>
            <a:effectLst/>
          </p:spPr>
          <p:txBody>
            <a:bodyPr wrap="square" lIns="50800" tIns="50800" rIns="50800" bIns="50800" numCol="1" anchor="ctr">
              <a:noAutofit/>
            </a:bodyPr>
            <a:lstStyle/>
            <a:p>
              <a:pPr algn="ctr" defTabSz="825500">
                <a:spcBef>
                  <a:spcPts val="0"/>
                </a:spcBef>
                <a:defRPr sz="3200">
                  <a:solidFill>
                    <a:schemeClr val="accent1">
                      <a:satOff val="5092"/>
                      <a:lumOff val="-28652"/>
                    </a:schemeClr>
                  </a:solidFill>
                </a:defRPr>
              </a:pPr>
            </a:p>
          </p:txBody>
        </p:sp>
        <p:sp>
          <p:nvSpPr>
            <p:cNvPr id="222" name="Cercle"/>
            <p:cNvSpPr/>
            <p:nvPr/>
          </p:nvSpPr>
          <p:spPr>
            <a:xfrm>
              <a:off x="1194634" y="2007749"/>
              <a:ext cx="596901" cy="596901"/>
            </a:xfrm>
            <a:prstGeom prst="ellipse">
              <a:avLst/>
            </a:prstGeom>
            <a:solidFill>
              <a:srgbClr val="FF2600"/>
            </a:solidFill>
            <a:ln w="12700" cap="flat">
              <a:noFill/>
              <a:miter lim="400000"/>
            </a:ln>
            <a:effectLst/>
          </p:spPr>
          <p:txBody>
            <a:bodyPr wrap="square" lIns="50800" tIns="50800" rIns="50800" bIns="50800" numCol="1" anchor="ctr">
              <a:noAutofit/>
            </a:bodyPr>
            <a:lstStyle/>
            <a:p>
              <a:pPr algn="ctr" defTabSz="825500">
                <a:spcBef>
                  <a:spcPts val="0"/>
                </a:spcBef>
                <a:defRPr sz="3200">
                  <a:solidFill>
                    <a:schemeClr val="accent1">
                      <a:satOff val="5092"/>
                      <a:lumOff val="-28652"/>
                    </a:schemeClr>
                  </a:solidFill>
                </a:defRPr>
              </a:pPr>
            </a:p>
          </p:txBody>
        </p:sp>
        <p:sp>
          <p:nvSpPr>
            <p:cNvPr id="223" name="Sain"/>
            <p:cNvSpPr txBox="1"/>
            <p:nvPr/>
          </p:nvSpPr>
          <p:spPr>
            <a:xfrm>
              <a:off x="2154507" y="3689551"/>
              <a:ext cx="1987779" cy="11260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ctr" defTabSz="355600">
                <a:lnSpc>
                  <a:spcPct val="90000"/>
                </a:lnSpc>
                <a:spcBef>
                  <a:spcPts val="0"/>
                </a:spcBef>
                <a:defRPr spc="-35" sz="3500">
                  <a:latin typeface="Optima"/>
                  <a:ea typeface="Optima"/>
                  <a:cs typeface="Optima"/>
                  <a:sym typeface="Optima"/>
                </a:defRPr>
              </a:lvl1pPr>
            </a:lstStyle>
            <a:p>
              <a:pPr/>
              <a:r>
                <a:t>Sain</a:t>
              </a:r>
            </a:p>
          </p:txBody>
        </p:sp>
        <p:sp>
          <p:nvSpPr>
            <p:cNvPr id="224" name="Aucun"/>
            <p:cNvSpPr txBox="1"/>
            <p:nvPr/>
          </p:nvSpPr>
          <p:spPr>
            <a:xfrm>
              <a:off x="2154507" y="1743189"/>
              <a:ext cx="1987779" cy="11260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ctr" defTabSz="355600">
                <a:lnSpc>
                  <a:spcPct val="90000"/>
                </a:lnSpc>
                <a:spcBef>
                  <a:spcPts val="0"/>
                </a:spcBef>
                <a:defRPr spc="-35" sz="3500">
                  <a:latin typeface="Optima"/>
                  <a:ea typeface="Optima"/>
                  <a:cs typeface="Optima"/>
                  <a:sym typeface="Optima"/>
                </a:defRPr>
              </a:lvl1pPr>
            </a:lstStyle>
            <a:p>
              <a:pPr/>
              <a:r>
                <a:t>Aucun</a:t>
              </a:r>
            </a:p>
          </p:txBody>
        </p:sp>
        <p:sp>
          <p:nvSpPr>
            <p:cNvPr id="225" name="Basique"/>
            <p:cNvSpPr txBox="1"/>
            <p:nvPr/>
          </p:nvSpPr>
          <p:spPr>
            <a:xfrm>
              <a:off x="2154507" y="2687585"/>
              <a:ext cx="1987779" cy="11260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ctr" defTabSz="355600">
                <a:lnSpc>
                  <a:spcPct val="90000"/>
                </a:lnSpc>
                <a:spcBef>
                  <a:spcPts val="0"/>
                </a:spcBef>
                <a:defRPr spc="-35" sz="3500">
                  <a:latin typeface="Optima"/>
                  <a:ea typeface="Optima"/>
                  <a:cs typeface="Optima"/>
                  <a:sym typeface="Optima"/>
                </a:defRPr>
              </a:lvl1pPr>
            </a:lstStyle>
            <a:p>
              <a:pPr/>
              <a:r>
                <a:t>Basique</a:t>
              </a:r>
            </a:p>
          </p:txBody>
        </p:sp>
      </p:grpSp>
      <p:grpSp>
        <p:nvGrpSpPr>
          <p:cNvPr id="230" name="Grouper"/>
          <p:cNvGrpSpPr/>
          <p:nvPr/>
        </p:nvGrpSpPr>
        <p:grpSpPr>
          <a:xfrm>
            <a:off x="6613030" y="3731642"/>
            <a:ext cx="5334001" cy="8334818"/>
            <a:chOff x="0" y="0"/>
            <a:chExt cx="5334000" cy="8334816"/>
          </a:xfrm>
        </p:grpSpPr>
        <p:sp>
          <p:nvSpPr>
            <p:cNvPr id="227" name="Le taux de mortalité"/>
            <p:cNvSpPr txBox="1"/>
            <p:nvPr/>
          </p:nvSpPr>
          <p:spPr>
            <a:xfrm>
              <a:off x="0" y="0"/>
              <a:ext cx="5334000" cy="1336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Le taux de mortalité</a:t>
              </a:r>
            </a:p>
          </p:txBody>
        </p:sp>
        <p:pic>
          <p:nvPicPr>
            <p:cNvPr id="228" name="vidéo-collée.png" descr="vidéo-collée.png"/>
            <p:cNvPicPr>
              <a:picLocks noChangeAspect="0"/>
            </p:cNvPicPr>
            <p:nvPr/>
          </p:nvPicPr>
          <p:blipFill>
            <a:blip r:embed="rId5">
              <a:extLst/>
            </a:blip>
            <a:stretch>
              <a:fillRect/>
            </a:stretch>
          </p:blipFill>
          <p:spPr>
            <a:xfrm>
              <a:off x="0" y="1894570"/>
              <a:ext cx="5334000" cy="2984501"/>
            </a:xfrm>
            <a:prstGeom prst="rect">
              <a:avLst/>
            </a:prstGeom>
            <a:ln w="12700" cap="flat">
              <a:noFill/>
              <a:miter lim="400000"/>
            </a:ln>
            <a:effectLst/>
          </p:spPr>
        </p:pic>
        <p:pic>
          <p:nvPicPr>
            <p:cNvPr id="229" name="vidéo-collée.png" descr="vidéo-collée.png"/>
            <p:cNvPicPr>
              <a:picLocks noChangeAspect="0"/>
            </p:cNvPicPr>
            <p:nvPr/>
          </p:nvPicPr>
          <p:blipFill>
            <a:blip r:embed="rId6">
              <a:extLst/>
            </a:blip>
            <a:stretch>
              <a:fillRect/>
            </a:stretch>
          </p:blipFill>
          <p:spPr>
            <a:xfrm>
              <a:off x="0" y="5350316"/>
              <a:ext cx="5334000" cy="2984501"/>
            </a:xfrm>
            <a:prstGeom prst="rect">
              <a:avLst/>
            </a:prstGeom>
            <a:ln w="12700" cap="flat">
              <a:noFill/>
              <a:miter lim="400000"/>
            </a:ln>
            <a:effectLst/>
          </p:spPr>
        </p:pic>
      </p:grpSp>
      <p:grpSp>
        <p:nvGrpSpPr>
          <p:cNvPr id="234" name="Grouper"/>
          <p:cNvGrpSpPr/>
          <p:nvPr/>
        </p:nvGrpSpPr>
        <p:grpSpPr>
          <a:xfrm>
            <a:off x="12448653" y="3731642"/>
            <a:ext cx="5334001" cy="8309418"/>
            <a:chOff x="0" y="0"/>
            <a:chExt cx="5334000" cy="8309416"/>
          </a:xfrm>
        </p:grpSpPr>
        <p:sp>
          <p:nvSpPr>
            <p:cNvPr id="231" name="La stabiliité politique"/>
            <p:cNvSpPr txBox="1"/>
            <p:nvPr/>
          </p:nvSpPr>
          <p:spPr>
            <a:xfrm>
              <a:off x="0" y="0"/>
              <a:ext cx="5334000" cy="1336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La stabiliité politique</a:t>
              </a:r>
            </a:p>
          </p:txBody>
        </p:sp>
        <p:pic>
          <p:nvPicPr>
            <p:cNvPr id="232" name="vidéo-collée.png" descr="vidéo-collée.png"/>
            <p:cNvPicPr>
              <a:picLocks noChangeAspect="0"/>
            </p:cNvPicPr>
            <p:nvPr/>
          </p:nvPicPr>
          <p:blipFill>
            <a:blip r:embed="rId7">
              <a:extLst/>
            </a:blip>
            <a:stretch>
              <a:fillRect/>
            </a:stretch>
          </p:blipFill>
          <p:spPr>
            <a:xfrm>
              <a:off x="0" y="1894570"/>
              <a:ext cx="5334000" cy="2984501"/>
            </a:xfrm>
            <a:prstGeom prst="rect">
              <a:avLst/>
            </a:prstGeom>
            <a:ln w="12700" cap="flat">
              <a:noFill/>
              <a:miter lim="400000"/>
            </a:ln>
            <a:effectLst/>
          </p:spPr>
        </p:pic>
        <p:pic>
          <p:nvPicPr>
            <p:cNvPr id="233" name="vidéo-collée.png" descr="vidéo-collée.png"/>
            <p:cNvPicPr>
              <a:picLocks noChangeAspect="0"/>
            </p:cNvPicPr>
            <p:nvPr/>
          </p:nvPicPr>
          <p:blipFill>
            <a:blip r:embed="rId8">
              <a:extLst/>
            </a:blip>
            <a:stretch>
              <a:fillRect/>
            </a:stretch>
          </p:blipFill>
          <p:spPr>
            <a:xfrm>
              <a:off x="0" y="5375716"/>
              <a:ext cx="5334000" cy="2933701"/>
            </a:xfrm>
            <a:prstGeom prst="rect">
              <a:avLst/>
            </a:prstGeom>
            <a:ln w="12700" cap="flat">
              <a:noFill/>
              <a:miter lim="400000"/>
            </a:ln>
            <a:effectLst/>
          </p:spPr>
        </p:pic>
      </p:grpSp>
      <p:grpSp>
        <p:nvGrpSpPr>
          <p:cNvPr id="242" name="Grouper"/>
          <p:cNvGrpSpPr/>
          <p:nvPr/>
        </p:nvGrpSpPr>
        <p:grpSpPr>
          <a:xfrm>
            <a:off x="18284276" y="3731642"/>
            <a:ext cx="5334001" cy="8309418"/>
            <a:chOff x="0" y="0"/>
            <a:chExt cx="5334000" cy="8309416"/>
          </a:xfrm>
        </p:grpSpPr>
        <p:sp>
          <p:nvSpPr>
            <p:cNvPr id="235" name="Score"/>
            <p:cNvSpPr txBox="1"/>
            <p:nvPr/>
          </p:nvSpPr>
          <p:spPr>
            <a:xfrm>
              <a:off x="0" y="0"/>
              <a:ext cx="5334000" cy="1336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ctr" defTabSz="355600">
                <a:lnSpc>
                  <a:spcPct val="90000"/>
                </a:lnSpc>
                <a:spcBef>
                  <a:spcPts val="0"/>
                </a:spcBef>
                <a:defRPr spc="-39">
                  <a:latin typeface="Optima"/>
                  <a:ea typeface="Optima"/>
                  <a:cs typeface="Optima"/>
                  <a:sym typeface="Optima"/>
                </a:defRPr>
              </a:lvl1pPr>
            </a:lstStyle>
            <a:p>
              <a:pPr/>
              <a:r>
                <a:t>Score</a:t>
              </a:r>
            </a:p>
          </p:txBody>
        </p:sp>
        <p:pic>
          <p:nvPicPr>
            <p:cNvPr id="236" name="vidéo-collée.png" descr="vidéo-collée.png"/>
            <p:cNvPicPr>
              <a:picLocks noChangeAspect="0"/>
            </p:cNvPicPr>
            <p:nvPr/>
          </p:nvPicPr>
          <p:blipFill>
            <a:blip r:embed="rId9">
              <a:extLst/>
            </a:blip>
            <a:stretch>
              <a:fillRect/>
            </a:stretch>
          </p:blipFill>
          <p:spPr>
            <a:xfrm>
              <a:off x="922638" y="5375716"/>
              <a:ext cx="3488725" cy="2933701"/>
            </a:xfrm>
            <a:prstGeom prst="rect">
              <a:avLst/>
            </a:prstGeom>
            <a:ln w="12700" cap="flat">
              <a:noFill/>
              <a:miter lim="400000"/>
            </a:ln>
            <a:effectLst/>
          </p:spPr>
        </p:pic>
        <p:grpSp>
          <p:nvGrpSpPr>
            <p:cNvPr id="240" name="Grouper"/>
            <p:cNvGrpSpPr/>
            <p:nvPr/>
          </p:nvGrpSpPr>
          <p:grpSpPr>
            <a:xfrm>
              <a:off x="-1" y="3622052"/>
              <a:ext cx="5334001" cy="1193519"/>
              <a:chOff x="0" y="0"/>
              <a:chExt cx="5334000" cy="1193517"/>
            </a:xfrm>
          </p:grpSpPr>
          <p:sp>
            <p:nvSpPr>
              <p:cNvPr id="237" name="Basic access + political stability"/>
              <p:cNvSpPr txBox="1"/>
              <p:nvPr/>
            </p:nvSpPr>
            <p:spPr>
              <a:xfrm>
                <a:off x="0" y="-1"/>
                <a:ext cx="5334000" cy="5619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3000">
                    <a:latin typeface="Optima"/>
                    <a:ea typeface="Optima"/>
                    <a:cs typeface="Optima"/>
                    <a:sym typeface="Optima"/>
                  </a:defRPr>
                </a:lvl1pPr>
              </a:lstStyle>
              <a:p>
                <a:pPr/>
                <a:r>
                  <a:t>Basic access + political stability</a:t>
                </a:r>
              </a:p>
            </p:txBody>
          </p:sp>
          <p:sp>
            <p:nvSpPr>
              <p:cNvPr id="238" name="Ligne"/>
              <p:cNvSpPr/>
              <p:nvPr/>
            </p:nvSpPr>
            <p:spPr>
              <a:xfrm>
                <a:off x="0" y="574677"/>
                <a:ext cx="5334000"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pPr/>
              </a:p>
            </p:txBody>
          </p:sp>
          <p:sp>
            <p:nvSpPr>
              <p:cNvPr id="239" name="Mortality rate"/>
              <p:cNvSpPr txBox="1"/>
              <p:nvPr/>
            </p:nvSpPr>
            <p:spPr>
              <a:xfrm>
                <a:off x="0" y="631540"/>
                <a:ext cx="5334000" cy="5619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3000">
                    <a:latin typeface="Optima"/>
                    <a:ea typeface="Optima"/>
                    <a:cs typeface="Optima"/>
                    <a:sym typeface="Optima"/>
                  </a:defRPr>
                </a:lvl1pPr>
              </a:lstStyle>
              <a:p>
                <a:pPr/>
                <a:r>
                  <a:t>Mortality rate</a:t>
                </a:r>
              </a:p>
            </p:txBody>
          </p:sp>
        </p:grpSp>
        <p:sp>
          <p:nvSpPr>
            <p:cNvPr id="241" name="Exprimé en fonction du score le plus élevé dont le pays est mentionné sous le titre"/>
            <p:cNvSpPr txBox="1"/>
            <p:nvPr/>
          </p:nvSpPr>
          <p:spPr>
            <a:xfrm>
              <a:off x="0" y="1894570"/>
              <a:ext cx="5334000" cy="15017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000">
                  <a:latin typeface="Optima"/>
                  <a:ea typeface="Optima"/>
                  <a:cs typeface="Optima"/>
                  <a:sym typeface="Optima"/>
                </a:defRPr>
              </a:lvl1pPr>
            </a:lstStyle>
            <a:p>
              <a:pPr/>
              <a:r>
                <a:t>Exprimé en fonction du score le plus élevé dont le pays est mentionné sous le titre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230"/>
                                        </p:tgtEl>
                                        <p:attrNameLst>
                                          <p:attrName>style.opacity</p:attrName>
                                        </p:attrNameLst>
                                      </p:cBhvr>
                                      <p:to>
                                        <p:strVal val="0.00"/>
                                      </p:to>
                                    </p:set>
                                    <p:animEffect filter="image" prLst="opacity: 0.00; ">
                                      <p:cBhvr>
                                        <p:cTn id="7" dur="indefinite" fill="hold"/>
                                        <p:tgtEl>
                                          <p:spTgt spid="230"/>
                                        </p:tgtEl>
                                      </p:cBhvr>
                                    </p:animEffect>
                                  </p:childTnLst>
                                </p:cTn>
                              </p:par>
                            </p:childTnLst>
                          </p:cTn>
                        </p:par>
                        <p:par>
                          <p:cTn id="8" fill="hold">
                            <p:stCondLst>
                              <p:cond delay="0"/>
                            </p:stCondLst>
                            <p:childTnLst>
                              <p:par>
                                <p:cTn id="9" presetClass="emph" nodeType="withEffect" presetID="9" grpId="2" fill="hold">
                                  <p:stCondLst>
                                    <p:cond delay="0"/>
                                  </p:stCondLst>
                                  <p:childTnLst>
                                    <p:set>
                                      <p:cBhvr>
                                        <p:cTn id="10" dur="indefinite" fill="hold"/>
                                        <p:tgtEl>
                                          <p:spTgt spid="234"/>
                                        </p:tgtEl>
                                        <p:attrNameLst>
                                          <p:attrName>style.opacity</p:attrName>
                                        </p:attrNameLst>
                                      </p:cBhvr>
                                      <p:to>
                                        <p:strVal val="0.00"/>
                                      </p:to>
                                    </p:set>
                                    <p:animEffect filter="image" prLst="opacity: 0.00; ">
                                      <p:cBhvr>
                                        <p:cTn id="11" dur="indefinite" fill="hold"/>
                                        <p:tgtEl>
                                          <p:spTgt spid="234"/>
                                        </p:tgtEl>
                                      </p:cBhvr>
                                    </p:animEffect>
                                  </p:childTnLst>
                                </p:cTn>
                              </p:par>
                            </p:childTnLst>
                          </p:cTn>
                        </p:par>
                        <p:par>
                          <p:cTn id="12" fill="hold">
                            <p:stCondLst>
                              <p:cond delay="0"/>
                            </p:stCondLst>
                            <p:childTnLst>
                              <p:par>
                                <p:cTn id="13" presetClass="emph" nodeType="withEffect" presetID="9" grpId="3" fill="hold">
                                  <p:stCondLst>
                                    <p:cond delay="0"/>
                                  </p:stCondLst>
                                  <p:childTnLst>
                                    <p:set>
                                      <p:cBhvr>
                                        <p:cTn id="14" dur="indefinite" fill="hold"/>
                                        <p:tgtEl>
                                          <p:spTgt spid="242"/>
                                        </p:tgtEl>
                                        <p:attrNameLst>
                                          <p:attrName>style.opacity</p:attrName>
                                        </p:attrNameLst>
                                      </p:cBhvr>
                                      <p:to>
                                        <p:strVal val="0.00"/>
                                      </p:to>
                                    </p:set>
                                    <p:animEffect filter="image" prLst="opacity: 0.00; ">
                                      <p:cBhvr>
                                        <p:cTn id="15" dur="indefinite" fill="hold"/>
                                        <p:tgtEl>
                                          <p:spTgt spid="242"/>
                                        </p:tgtEl>
                                      </p:cBhvr>
                                    </p:animEffect>
                                  </p:childTnLst>
                                </p:cTn>
                              </p:par>
                            </p:childTnLst>
                          </p:cTn>
                        </p:par>
                        <p:par>
                          <p:cTn id="16" fill="hold">
                            <p:stCondLst>
                              <p:cond delay="0"/>
                            </p:stCondLst>
                            <p:childTnLst>
                              <p:par>
                                <p:cTn id="17" presetClass="entr" nodeType="afterEffect" presetSubtype="1" presetID="22" grpId="4" fill="hold">
                                  <p:stCondLst>
                                    <p:cond delay="0"/>
                                  </p:stCondLst>
                                  <p:iterate type="el" backwards="0">
                                    <p:tmAbs val="0"/>
                                  </p:iterate>
                                  <p:childTnLst>
                                    <p:set>
                                      <p:cBhvr>
                                        <p:cTn id="18" fill="hold"/>
                                        <p:tgtEl>
                                          <p:spTgt spid="226"/>
                                        </p:tgtEl>
                                        <p:attrNameLst>
                                          <p:attrName>style.visibility</p:attrName>
                                        </p:attrNameLst>
                                      </p:cBhvr>
                                      <p:to>
                                        <p:strVal val="visible"/>
                                      </p:to>
                                    </p:set>
                                    <p:animEffect filter="wipe(up)" transition="in">
                                      <p:cBhvr>
                                        <p:cTn id="19" dur="2000"/>
                                        <p:tgtEl>
                                          <p:spTgt spid="226"/>
                                        </p:tgtEl>
                                      </p:cBhvr>
                                    </p:animEffect>
                                  </p:childTnLst>
                                </p:cTn>
                              </p:par>
                            </p:childTnLst>
                          </p:cTn>
                        </p:par>
                      </p:childTnLst>
                    </p:cTn>
                  </p:par>
                  <p:par>
                    <p:cTn id="20" fill="hold">
                      <p:stCondLst>
                        <p:cond delay="indefinite"/>
                      </p:stCondLst>
                      <p:childTnLst>
                        <p:par>
                          <p:cTn id="21" fill="hold">
                            <p:stCondLst>
                              <p:cond delay="0"/>
                            </p:stCondLst>
                            <p:childTnLst>
                              <p:par>
                                <p:cTn id="22" presetClass="emph" nodeType="clickEffect" presetID="9" grpId="5" fill="hold">
                                  <p:stCondLst>
                                    <p:cond delay="0"/>
                                  </p:stCondLst>
                                  <p:childTnLst>
                                    <p:set>
                                      <p:cBhvr>
                                        <p:cTn id="23" dur="indefinite" fill="hold"/>
                                        <p:tgtEl>
                                          <p:spTgt spid="230"/>
                                        </p:tgtEl>
                                        <p:attrNameLst>
                                          <p:attrName>style.opacity</p:attrName>
                                        </p:attrNameLst>
                                      </p:cBhvr>
                                      <p:to>
                                        <p:strVal val="1.00"/>
                                      </p:to>
                                    </p:set>
                                    <p:animEffect filter="image" prLst="opacity: 1.00; ">
                                      <p:cBhvr>
                                        <p:cTn id="24" dur="indefinite" fill="hold"/>
                                        <p:tgtEl>
                                          <p:spTgt spid="230"/>
                                        </p:tgtEl>
                                      </p:cBhvr>
                                    </p:animEffect>
                                  </p:childTnLst>
                                </p:cTn>
                              </p:par>
                            </p:childTnLst>
                          </p:cTn>
                        </p:par>
                      </p:childTnLst>
                    </p:cTn>
                  </p:par>
                  <p:par>
                    <p:cTn id="25" fill="hold">
                      <p:stCondLst>
                        <p:cond delay="indefinite"/>
                      </p:stCondLst>
                      <p:childTnLst>
                        <p:par>
                          <p:cTn id="26" fill="hold">
                            <p:stCondLst>
                              <p:cond delay="0"/>
                            </p:stCondLst>
                            <p:childTnLst>
                              <p:par>
                                <p:cTn id="27" presetClass="emph" nodeType="clickEffect" presetID="9" grpId="6" fill="hold">
                                  <p:stCondLst>
                                    <p:cond delay="0"/>
                                  </p:stCondLst>
                                  <p:childTnLst>
                                    <p:set>
                                      <p:cBhvr>
                                        <p:cTn id="28" dur="indefinite" fill="hold"/>
                                        <p:tgtEl>
                                          <p:spTgt spid="234"/>
                                        </p:tgtEl>
                                        <p:attrNameLst>
                                          <p:attrName>style.opacity</p:attrName>
                                        </p:attrNameLst>
                                      </p:cBhvr>
                                      <p:to>
                                        <p:strVal val="1.00"/>
                                      </p:to>
                                    </p:set>
                                    <p:animEffect filter="image" prLst="opacity: 1.00; ">
                                      <p:cBhvr>
                                        <p:cTn id="29" dur="indefinite" fill="hold"/>
                                        <p:tgtEl>
                                          <p:spTgt spid="234"/>
                                        </p:tgtEl>
                                      </p:cBhvr>
                                    </p:animEffect>
                                  </p:childTnLst>
                                </p:cTn>
                              </p:par>
                            </p:childTnLst>
                          </p:cTn>
                        </p:par>
                      </p:childTnLst>
                    </p:cTn>
                  </p:par>
                  <p:par>
                    <p:cTn id="30" fill="hold">
                      <p:stCondLst>
                        <p:cond delay="indefinite"/>
                      </p:stCondLst>
                      <p:childTnLst>
                        <p:par>
                          <p:cTn id="31" fill="hold">
                            <p:stCondLst>
                              <p:cond delay="0"/>
                            </p:stCondLst>
                            <p:childTnLst>
                              <p:par>
                                <p:cTn id="32" presetClass="emph" nodeType="clickEffect" presetID="9" grpId="7" fill="hold">
                                  <p:stCondLst>
                                    <p:cond delay="0"/>
                                  </p:stCondLst>
                                  <p:childTnLst>
                                    <p:set>
                                      <p:cBhvr>
                                        <p:cTn id="33" dur="indefinite" fill="hold"/>
                                        <p:tgtEl>
                                          <p:spTgt spid="242"/>
                                        </p:tgtEl>
                                        <p:attrNameLst>
                                          <p:attrName>style.opacity</p:attrName>
                                        </p:attrNameLst>
                                      </p:cBhvr>
                                      <p:to>
                                        <p:strVal val="1.00"/>
                                      </p:to>
                                    </p:set>
                                    <p:animEffect filter="image" prLst="opacity: 1.00; ">
                                      <p:cBhvr>
                                        <p:cTn id="34" dur="indefinite" fill="hold"/>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2"/>
      <p:bldP build="whole" bldLvl="1" animBg="1" rev="0" advAuto="0" spid="230" grpId="1"/>
      <p:bldP build="whole" bldLvl="1" animBg="1" rev="0" advAuto="0" spid="234" grpId="6"/>
      <p:bldP build="whole" bldLvl="1" animBg="1" rev="0" advAuto="0" spid="242" grpId="3"/>
      <p:bldP build="whole" bldLvl="1" animBg="1" rev="0" advAuto="0" spid="230" grpId="5"/>
      <p:bldP build="whole" bldLvl="1" animBg="1" rev="0" advAuto="0" spid="242" grpId="7"/>
      <p:bldP build="whole" bldLvl="1" animBg="1" rev="0" advAuto="0" spid="226" grpId="4"/>
    </p:bldLst>
  </p:timing>
</p:sld>
</file>

<file path=ppt/theme/theme1.xml><?xml version="1.0" encoding="utf-8"?>
<a:theme xmlns:a="http://schemas.openxmlformats.org/drawingml/2006/main" xmlns:r="http://schemas.openxmlformats.org/officeDocument/2006/relationships" name="35_DynamicWavesDark">
  <a:themeElements>
    <a:clrScheme name="35_DynamicWavesDark">
      <a:dk1>
        <a:srgbClr val="FF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5_DynamicWavesDark">
  <a:themeElements>
    <a:clrScheme name="35_DynamicWavesDark">
      <a:dk1>
        <a:srgbClr val="00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